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52" r:id="rId5"/>
  </p:sldMasterIdLst>
  <p:notesMasterIdLst>
    <p:notesMasterId r:id="rId41"/>
  </p:notesMasterIdLst>
  <p:handoutMasterIdLst>
    <p:handoutMasterId r:id="rId42"/>
  </p:handoutMasterIdLst>
  <p:sldIdLst>
    <p:sldId id="457" r:id="rId6"/>
    <p:sldId id="459" r:id="rId7"/>
    <p:sldId id="460" r:id="rId8"/>
    <p:sldId id="461" r:id="rId9"/>
    <p:sldId id="462" r:id="rId10"/>
    <p:sldId id="463" r:id="rId11"/>
    <p:sldId id="464" r:id="rId12"/>
    <p:sldId id="465" r:id="rId13"/>
    <p:sldId id="466" r:id="rId14"/>
    <p:sldId id="467" r:id="rId15"/>
    <p:sldId id="468" r:id="rId16"/>
    <p:sldId id="469" r:id="rId17"/>
    <p:sldId id="470" r:id="rId18"/>
    <p:sldId id="471" r:id="rId19"/>
    <p:sldId id="472" r:id="rId20"/>
    <p:sldId id="473" r:id="rId21"/>
    <p:sldId id="474" r:id="rId22"/>
    <p:sldId id="475" r:id="rId23"/>
    <p:sldId id="476" r:id="rId24"/>
    <p:sldId id="477" r:id="rId25"/>
    <p:sldId id="478" r:id="rId26"/>
    <p:sldId id="479" r:id="rId27"/>
    <p:sldId id="480" r:id="rId28"/>
    <p:sldId id="481" r:id="rId29"/>
    <p:sldId id="482" r:id="rId30"/>
    <p:sldId id="483" r:id="rId31"/>
    <p:sldId id="484" r:id="rId32"/>
    <p:sldId id="485" r:id="rId33"/>
    <p:sldId id="486" r:id="rId34"/>
    <p:sldId id="487" r:id="rId35"/>
    <p:sldId id="488" r:id="rId36"/>
    <p:sldId id="489" r:id="rId37"/>
    <p:sldId id="490" r:id="rId38"/>
    <p:sldId id="491" r:id="rId39"/>
    <p:sldId id="492"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539" autoAdjust="0"/>
  </p:normalViewPr>
  <p:slideViewPr>
    <p:cSldViewPr>
      <p:cViewPr varScale="1">
        <p:scale>
          <a:sx n="69" d="100"/>
          <a:sy n="69" d="100"/>
        </p:scale>
        <p:origin x="-117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766"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6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cs typeface="Arial" pitchFamily="34" charset="0"/>
              </a:defRPr>
            </a:lvl1pPr>
          </a:lstStyle>
          <a:p>
            <a:pPr>
              <a:defRPr/>
            </a:pPr>
            <a:r>
              <a:rPr lang="en-GB"/>
              <a:t>Uncontrolled copy not subject to amendment</a:t>
            </a:r>
          </a:p>
        </p:txBody>
      </p:sp>
      <p:sp>
        <p:nvSpPr>
          <p:cNvPr id="19968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cs typeface="Arial" pitchFamily="34" charset="0"/>
              </a:defRPr>
            </a:lvl1pPr>
          </a:lstStyle>
          <a:p>
            <a:pPr>
              <a:defRPr/>
            </a:pPr>
            <a:fld id="{467104AC-39C8-44C5-A337-70AA4C3CC096}" type="datetimeFigureOut">
              <a:rPr lang="en-US"/>
              <a:pPr>
                <a:defRPr/>
              </a:pPr>
              <a:t>11/6/2014</a:t>
            </a:fld>
            <a:endParaRPr lang="en-GB" dirty="0"/>
          </a:p>
        </p:txBody>
      </p:sp>
      <p:sp>
        <p:nvSpPr>
          <p:cNvPr id="19968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cs typeface="Arial" pitchFamily="34" charset="0"/>
              </a:defRPr>
            </a:lvl1pPr>
          </a:lstStyle>
          <a:p>
            <a:pPr>
              <a:defRPr/>
            </a:pPr>
            <a:r>
              <a:rPr lang="en-GB"/>
              <a:t>Revision 1.00</a:t>
            </a:r>
          </a:p>
        </p:txBody>
      </p:sp>
      <p:sp>
        <p:nvSpPr>
          <p:cNvPr id="19968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cs typeface="Arial" pitchFamily="34" charset="0"/>
              </a:defRPr>
            </a:lvl1pPr>
          </a:lstStyle>
          <a:p>
            <a:pPr>
              <a:defRPr/>
            </a:pPr>
            <a:fld id="{1372E31D-E281-4441-B058-872BAB653526}" type="slidenum">
              <a:rPr lang="en-GB"/>
              <a:pPr>
                <a:defRPr/>
              </a:pPr>
              <a:t>‹#›</a:t>
            </a:fld>
            <a:endParaRPr lang="en-GB"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cs typeface="Arial" pitchFamily="34" charset="0"/>
              </a:defRPr>
            </a:lvl1pPr>
          </a:lstStyle>
          <a:p>
            <a:pPr>
              <a:defRPr/>
            </a:pPr>
            <a:r>
              <a:rPr lang="en-GB"/>
              <a:t>Uncontrolled copy not subject to amendment</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8D83DF3-2408-4289-AD38-EBB54B3833F5}" type="datetimeFigureOut">
              <a:rPr lang="en-US"/>
              <a:pPr>
                <a:defRPr/>
              </a:pPr>
              <a:t>11/6/2014</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cs typeface="Arial" pitchFamily="34" charset="0"/>
              </a:defRPr>
            </a:lvl1pPr>
          </a:lstStyle>
          <a:p>
            <a:pPr>
              <a:defRPr/>
            </a:pPr>
            <a:r>
              <a:rPr lang="en-GB"/>
              <a:t>Revision 1.00</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B21B25A-E97F-4396-8D3D-024D6AB31DD5}" type="slidenum">
              <a:rPr lang="en-GB"/>
              <a:pPr>
                <a:defRPr/>
              </a:pPr>
              <a:t>‹#›</a:t>
            </a:fld>
            <a:endParaRPr lang="en-GB" dirty="0"/>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p>
            <a:pPr>
              <a:defRPr/>
            </a:pPr>
            <a:fld id="{882373D1-BF63-46E2-8D9C-3883616BCA5D}" type="slidenum">
              <a:rPr lang="en-GB"/>
              <a:pPr>
                <a:defRPr/>
              </a:pPr>
              <a:t>2</a:t>
            </a:fld>
            <a:endParaRPr lang="en-GB"/>
          </a:p>
        </p:txBody>
      </p:sp>
      <p:sp>
        <p:nvSpPr>
          <p:cNvPr id="39939" name="Rectangle 2"/>
          <p:cNvSpPr>
            <a:spLocks noChangeArrowheads="1" noTextEdit="1"/>
          </p:cNvSpPr>
          <p:nvPr>
            <p:ph type="sldImg"/>
          </p:nvPr>
        </p:nvSpPr>
        <p:spPr bwMode="auto">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CDC82A52-19C6-455B-AFB9-559917FBBCF5}" type="slidenum">
              <a:rPr lang="en-GB"/>
              <a:pPr>
                <a:defRPr/>
              </a:pPr>
              <a:t>11</a:t>
            </a:fld>
            <a:endParaRPr lang="en-GB"/>
          </a:p>
        </p:txBody>
      </p:sp>
      <p:sp>
        <p:nvSpPr>
          <p:cNvPr id="49155" name="Rectangle 2"/>
          <p:cNvSpPr>
            <a:spLocks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2DF43C20-0E9C-4C9A-B28D-D04DA73C9E82}" type="slidenum">
              <a:rPr lang="en-GB"/>
              <a:pPr>
                <a:defRPr/>
              </a:pPr>
              <a:t>12</a:t>
            </a:fld>
            <a:endParaRPr lang="en-GB"/>
          </a:p>
        </p:txBody>
      </p:sp>
      <p:sp>
        <p:nvSpPr>
          <p:cNvPr id="50179" name="Rectangle 2"/>
          <p:cNvSpPr>
            <a:spLocks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BB49A26D-04C0-462D-BB04-9833865398E7}" type="slidenum">
              <a:rPr lang="en-GB"/>
              <a:pPr>
                <a:defRPr/>
              </a:pPr>
              <a:t>13</a:t>
            </a:fld>
            <a:endParaRPr lang="en-GB"/>
          </a:p>
        </p:txBody>
      </p:sp>
      <p:sp>
        <p:nvSpPr>
          <p:cNvPr id="51203" name="Rectangle 2"/>
          <p:cNvSpPr>
            <a:spLocks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3EC24DF6-2142-44C0-AB2D-6E5285F94176}" type="slidenum">
              <a:rPr lang="en-GB"/>
              <a:pPr>
                <a:defRPr/>
              </a:pPr>
              <a:t>14</a:t>
            </a:fld>
            <a:endParaRPr lang="en-GB"/>
          </a:p>
        </p:txBody>
      </p:sp>
      <p:sp>
        <p:nvSpPr>
          <p:cNvPr id="52227" name="Rectangle 2"/>
          <p:cNvSpPr>
            <a:spLocks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ACB6F343-2374-4067-9FD8-FE9D39B41D5F}" type="slidenum">
              <a:rPr lang="en-GB"/>
              <a:pPr>
                <a:defRPr/>
              </a:pPr>
              <a:t>15</a:t>
            </a:fld>
            <a:endParaRPr lang="en-GB"/>
          </a:p>
        </p:txBody>
      </p:sp>
      <p:sp>
        <p:nvSpPr>
          <p:cNvPr id="53251" name="Rectangle 2"/>
          <p:cNvSpPr>
            <a:spLocks noChangeArrowheads="1" noTextEdit="1"/>
          </p:cNvSpPr>
          <p:nvPr>
            <p:ph type="sldImg"/>
          </p:nvPr>
        </p:nvSpPr>
        <p:spPr bwMode="auto">
          <a:noFill/>
          <a:ln>
            <a:solidFill>
              <a:srgbClr val="000000"/>
            </a:solidFill>
            <a:miter lim="800000"/>
            <a:headEnd/>
            <a:tailEnd/>
          </a:ln>
        </p:spPr>
      </p:sp>
      <p:sp>
        <p:nvSpPr>
          <p:cNvPr id="532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p>
            <a:pPr>
              <a:defRPr/>
            </a:pPr>
            <a:fld id="{F1FC5D8D-88CA-4E66-A55A-B8D86E4AD13E}" type="slidenum">
              <a:rPr lang="en-GB"/>
              <a:pPr>
                <a:defRPr/>
              </a:pPr>
              <a:t>16</a:t>
            </a:fld>
            <a:endParaRPr lang="en-GB"/>
          </a:p>
        </p:txBody>
      </p:sp>
      <p:sp>
        <p:nvSpPr>
          <p:cNvPr id="54275" name="Rectangle 2"/>
          <p:cNvSpPr>
            <a:spLocks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2201F88B-067B-49B6-BEA8-1BA044FF42FB}" type="slidenum">
              <a:rPr lang="en-GB"/>
              <a:pPr>
                <a:defRPr/>
              </a:pPr>
              <a:t>17</a:t>
            </a:fld>
            <a:endParaRPr lang="en-GB"/>
          </a:p>
        </p:txBody>
      </p:sp>
      <p:sp>
        <p:nvSpPr>
          <p:cNvPr id="55299" name="Rectangle 2"/>
          <p:cNvSpPr>
            <a:spLocks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pPr>
              <a:defRPr/>
            </a:pPr>
            <a:fld id="{4D410B62-78E9-4B22-941B-1B74801CC296}" type="slidenum">
              <a:rPr lang="en-GB"/>
              <a:pPr>
                <a:defRPr/>
              </a:pPr>
              <a:t>18</a:t>
            </a:fld>
            <a:endParaRPr lang="en-GB"/>
          </a:p>
        </p:txBody>
      </p:sp>
      <p:sp>
        <p:nvSpPr>
          <p:cNvPr id="56323" name="Rectangle 2"/>
          <p:cNvSpPr>
            <a:spLocks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p>
            <a:pPr>
              <a:defRPr/>
            </a:pPr>
            <a:fld id="{81D1086F-4552-4E79-A405-9BFF9D1B7206}" type="slidenum">
              <a:rPr lang="en-GB"/>
              <a:pPr>
                <a:defRPr/>
              </a:pPr>
              <a:t>19</a:t>
            </a:fld>
            <a:endParaRPr lang="en-GB"/>
          </a:p>
        </p:txBody>
      </p:sp>
      <p:sp>
        <p:nvSpPr>
          <p:cNvPr id="57347" name="Rectangle 2"/>
          <p:cNvSpPr>
            <a:spLocks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DA967BD9-88EB-4C72-8992-4230CE393889}" type="slidenum">
              <a:rPr lang="en-GB"/>
              <a:pPr>
                <a:defRPr/>
              </a:pPr>
              <a:t>20</a:t>
            </a:fld>
            <a:endParaRPr lang="en-GB"/>
          </a:p>
        </p:txBody>
      </p:sp>
      <p:sp>
        <p:nvSpPr>
          <p:cNvPr id="58371" name="Rectangle 2"/>
          <p:cNvSpPr>
            <a:spLocks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p:txBody>
          <a:bodyPr/>
          <a:lstStyle/>
          <a:p>
            <a:pPr>
              <a:defRPr/>
            </a:pPr>
            <a:fld id="{47D4CF53-2ADE-4570-8E0A-AB06C18CEB61}" type="slidenum">
              <a:rPr lang="en-GB"/>
              <a:pPr>
                <a:defRPr/>
              </a:pPr>
              <a:t>3</a:t>
            </a:fld>
            <a:endParaRPr lang="en-GB"/>
          </a:p>
        </p:txBody>
      </p:sp>
      <p:sp>
        <p:nvSpPr>
          <p:cNvPr id="40963" name="Rectangle 2"/>
          <p:cNvSpPr>
            <a:spLocks noChangeArrowheads="1" noTextEdit="1"/>
          </p:cNvSpPr>
          <p:nvPr>
            <p:ph type="sldImg"/>
          </p:nvPr>
        </p:nvSpPr>
        <p:spPr bwMode="auto">
          <a:noFill/>
          <a:ln>
            <a:solidFill>
              <a:srgbClr val="000000"/>
            </a:solidFill>
            <a:miter lim="800000"/>
            <a:headEnd/>
            <a:tailEnd/>
          </a:ln>
        </p:spPr>
      </p:sp>
      <p:sp>
        <p:nvSpPr>
          <p:cNvPr id="409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p>
            <a:pPr>
              <a:defRPr/>
            </a:pPr>
            <a:fld id="{77865D0F-3323-40D9-A21D-B105023FE322}" type="slidenum">
              <a:rPr lang="en-GB"/>
              <a:pPr>
                <a:defRPr/>
              </a:pPr>
              <a:t>21</a:t>
            </a:fld>
            <a:endParaRPr lang="en-GB"/>
          </a:p>
        </p:txBody>
      </p:sp>
      <p:sp>
        <p:nvSpPr>
          <p:cNvPr id="59395" name="Rectangle 2"/>
          <p:cNvSpPr>
            <a:spLocks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pPr>
              <a:defRPr/>
            </a:pPr>
            <a:fld id="{6049E29A-38BA-4827-884A-28DD5F62760A}" type="slidenum">
              <a:rPr lang="en-GB"/>
              <a:pPr>
                <a:defRPr/>
              </a:pPr>
              <a:t>22</a:t>
            </a:fld>
            <a:endParaRPr lang="en-GB"/>
          </a:p>
        </p:txBody>
      </p:sp>
      <p:sp>
        <p:nvSpPr>
          <p:cNvPr id="60419" name="Rectangle 2"/>
          <p:cNvSpPr>
            <a:spLocks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757260AC-547C-41E5-9F97-07FBF0193F07}" type="slidenum">
              <a:rPr lang="en-GB"/>
              <a:pPr>
                <a:defRPr/>
              </a:pPr>
              <a:t>23</a:t>
            </a:fld>
            <a:endParaRPr lang="en-GB"/>
          </a:p>
        </p:txBody>
      </p:sp>
      <p:sp>
        <p:nvSpPr>
          <p:cNvPr id="61443" name="Rectangle 2"/>
          <p:cNvSpPr>
            <a:spLocks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p>
            <a:pPr>
              <a:defRPr/>
            </a:pPr>
            <a:fld id="{F3B38526-F0F7-4CA8-9E13-2414F9F397A4}" type="slidenum">
              <a:rPr lang="en-GB"/>
              <a:pPr>
                <a:defRPr/>
              </a:pPr>
              <a:t>24</a:t>
            </a:fld>
            <a:endParaRPr lang="en-GB"/>
          </a:p>
        </p:txBody>
      </p:sp>
      <p:sp>
        <p:nvSpPr>
          <p:cNvPr id="62467" name="Rectangle 2"/>
          <p:cNvSpPr>
            <a:spLocks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p>
            <a:pPr>
              <a:defRPr/>
            </a:pPr>
            <a:fld id="{FC8EC600-E7E8-4EFD-84D9-0A2246BCFA7D}" type="slidenum">
              <a:rPr lang="en-GB"/>
              <a:pPr>
                <a:defRPr/>
              </a:pPr>
              <a:t>25</a:t>
            </a:fld>
            <a:endParaRPr lang="en-GB"/>
          </a:p>
        </p:txBody>
      </p:sp>
      <p:sp>
        <p:nvSpPr>
          <p:cNvPr id="63491" name="Rectangle 2"/>
          <p:cNvSpPr>
            <a:spLocks noChangeArrowheads="1" noTextEdit="1"/>
          </p:cNvSpPr>
          <p:nvPr>
            <p:ph type="sldImg"/>
          </p:nvPr>
        </p:nvSpPr>
        <p:spPr bwMode="auto">
          <a:noFill/>
          <a:ln>
            <a:solidFill>
              <a:srgbClr val="000000"/>
            </a:solidFill>
            <a:miter lim="800000"/>
            <a:headEnd/>
            <a:tailEnd/>
          </a:ln>
        </p:spPr>
      </p:sp>
      <p:sp>
        <p:nvSpPr>
          <p:cNvPr id="634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pPr>
              <a:defRPr/>
            </a:pPr>
            <a:fld id="{3A1DFE15-2001-4877-A466-889B70775921}" type="slidenum">
              <a:rPr lang="en-GB"/>
              <a:pPr>
                <a:defRPr/>
              </a:pPr>
              <a:t>26</a:t>
            </a:fld>
            <a:endParaRPr lang="en-GB"/>
          </a:p>
        </p:txBody>
      </p:sp>
      <p:sp>
        <p:nvSpPr>
          <p:cNvPr id="64515" name="Rectangle 2"/>
          <p:cNvSpPr>
            <a:spLocks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p>
            <a:pPr>
              <a:defRPr/>
            </a:pPr>
            <a:fld id="{2A3F2DE5-BBB2-4016-8CBD-BE825BA9CDAA}" type="slidenum">
              <a:rPr lang="en-GB"/>
              <a:pPr>
                <a:defRPr/>
              </a:pPr>
              <a:t>27</a:t>
            </a:fld>
            <a:endParaRPr lang="en-GB"/>
          </a:p>
        </p:txBody>
      </p:sp>
      <p:sp>
        <p:nvSpPr>
          <p:cNvPr id="65539" name="Rectangle 2"/>
          <p:cNvSpPr>
            <a:spLocks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p:txBody>
          <a:bodyPr/>
          <a:lstStyle/>
          <a:p>
            <a:pPr>
              <a:defRPr/>
            </a:pPr>
            <a:fld id="{6180B74C-711B-44D1-8F82-66217B6BC637}" type="slidenum">
              <a:rPr lang="en-GB"/>
              <a:pPr>
                <a:defRPr/>
              </a:pPr>
              <a:t>28</a:t>
            </a:fld>
            <a:endParaRPr lang="en-GB"/>
          </a:p>
        </p:txBody>
      </p:sp>
      <p:sp>
        <p:nvSpPr>
          <p:cNvPr id="66563" name="Rectangle 2"/>
          <p:cNvSpPr>
            <a:spLocks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p:txBody>
          <a:bodyPr/>
          <a:lstStyle/>
          <a:p>
            <a:pPr>
              <a:defRPr/>
            </a:pPr>
            <a:fld id="{F7498DF7-42B6-4122-B5E1-894F1BFE1DE3}" type="slidenum">
              <a:rPr lang="en-GB"/>
              <a:pPr>
                <a:defRPr/>
              </a:pPr>
              <a:t>29</a:t>
            </a:fld>
            <a:endParaRPr lang="en-GB"/>
          </a:p>
        </p:txBody>
      </p:sp>
      <p:sp>
        <p:nvSpPr>
          <p:cNvPr id="67587" name="Rectangle 2"/>
          <p:cNvSpPr>
            <a:spLocks noChangeArrowheads="1" noTextEdit="1"/>
          </p:cNvSpPr>
          <p:nvPr>
            <p:ph type="sldImg"/>
          </p:nvPr>
        </p:nvSpPr>
        <p:spPr bwMode="auto">
          <a:noFill/>
          <a:ln>
            <a:solidFill>
              <a:srgbClr val="000000"/>
            </a:solidFill>
            <a:miter lim="800000"/>
            <a:headEnd/>
            <a:tailEnd/>
          </a:ln>
        </p:spPr>
      </p:sp>
      <p:sp>
        <p:nvSpPr>
          <p:cNvPr id="675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p:txBody>
          <a:bodyPr/>
          <a:lstStyle/>
          <a:p>
            <a:pPr>
              <a:defRPr/>
            </a:pPr>
            <a:fld id="{CE987284-835A-4779-81DF-6E5D46F59097}" type="slidenum">
              <a:rPr lang="en-GB"/>
              <a:pPr>
                <a:defRPr/>
              </a:pPr>
              <a:t>30</a:t>
            </a:fld>
            <a:endParaRPr lang="en-GB"/>
          </a:p>
        </p:txBody>
      </p:sp>
      <p:sp>
        <p:nvSpPr>
          <p:cNvPr id="68611" name="Rectangle 2"/>
          <p:cNvSpPr>
            <a:spLocks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p>
            <a:pPr>
              <a:defRPr/>
            </a:pPr>
            <a:fld id="{9F3A6C8F-EFD0-49A0-8629-C92DEA9BD030}" type="slidenum">
              <a:rPr lang="en-GB"/>
              <a:pPr>
                <a:defRPr/>
              </a:pPr>
              <a:t>4</a:t>
            </a:fld>
            <a:endParaRPr lang="en-GB"/>
          </a:p>
        </p:txBody>
      </p:sp>
      <p:sp>
        <p:nvSpPr>
          <p:cNvPr id="41987" name="Rectangle 2"/>
          <p:cNvSpPr>
            <a:spLocks noChangeArrowheads="1" noTextEdit="1"/>
          </p:cNvSpPr>
          <p:nvPr>
            <p:ph type="sldImg"/>
          </p:nvPr>
        </p:nvSpPr>
        <p:spPr bwMode="auto">
          <a:noFill/>
          <a:ln>
            <a:solidFill>
              <a:srgbClr val="000000"/>
            </a:solidFill>
            <a:miter lim="800000"/>
            <a:headEnd/>
            <a:tailEnd/>
          </a:ln>
        </p:spPr>
      </p:sp>
      <p:sp>
        <p:nvSpPr>
          <p:cNvPr id="419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p:txBody>
          <a:bodyPr/>
          <a:lstStyle/>
          <a:p>
            <a:pPr>
              <a:defRPr/>
            </a:pPr>
            <a:fld id="{DF4C06F1-6A6C-412D-8F66-57162913EC54}" type="slidenum">
              <a:rPr lang="en-GB"/>
              <a:pPr>
                <a:defRPr/>
              </a:pPr>
              <a:t>31</a:t>
            </a:fld>
            <a:endParaRPr lang="en-GB"/>
          </a:p>
        </p:txBody>
      </p:sp>
      <p:sp>
        <p:nvSpPr>
          <p:cNvPr id="69635" name="Rectangle 2"/>
          <p:cNvSpPr>
            <a:spLocks noChangeArrowheads="1" noTextEdit="1"/>
          </p:cNvSpPr>
          <p:nvPr>
            <p:ph type="sldImg"/>
          </p:nvPr>
        </p:nvSpPr>
        <p:spPr bwMode="auto">
          <a:noFill/>
          <a:ln>
            <a:solidFill>
              <a:srgbClr val="000000"/>
            </a:solidFill>
            <a:miter lim="800000"/>
            <a:headEnd/>
            <a:tailEnd/>
          </a:ln>
        </p:spPr>
      </p:sp>
      <p:sp>
        <p:nvSpPr>
          <p:cNvPr id="696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p:txBody>
          <a:bodyPr/>
          <a:lstStyle/>
          <a:p>
            <a:pPr>
              <a:defRPr/>
            </a:pPr>
            <a:fld id="{54E3E6A8-9CAA-4B05-8A8C-112D16AD5A2B}" type="slidenum">
              <a:rPr lang="en-GB"/>
              <a:pPr>
                <a:defRPr/>
              </a:pPr>
              <a:t>32</a:t>
            </a:fld>
            <a:endParaRPr lang="en-GB"/>
          </a:p>
        </p:txBody>
      </p:sp>
      <p:sp>
        <p:nvSpPr>
          <p:cNvPr id="70659" name="Rectangle 2"/>
          <p:cNvSpPr>
            <a:spLocks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p:txBody>
          <a:bodyPr/>
          <a:lstStyle/>
          <a:p>
            <a:pPr>
              <a:defRPr/>
            </a:pPr>
            <a:fld id="{3A2D761D-DA7A-486F-89EE-A93EDBB2F78E}" type="slidenum">
              <a:rPr lang="en-GB"/>
              <a:pPr>
                <a:defRPr/>
              </a:pPr>
              <a:t>33</a:t>
            </a:fld>
            <a:endParaRPr lang="en-GB"/>
          </a:p>
        </p:txBody>
      </p:sp>
      <p:sp>
        <p:nvSpPr>
          <p:cNvPr id="71683" name="Rectangle 2"/>
          <p:cNvSpPr>
            <a:spLocks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BAA0CD9C-CB61-4BB2-BB4A-96EDFDDC88D0}" type="slidenum">
              <a:rPr lang="en-GB"/>
              <a:pPr>
                <a:defRPr/>
              </a:pPr>
              <a:t>34</a:t>
            </a:fld>
            <a:endParaRPr lang="en-GB"/>
          </a:p>
        </p:txBody>
      </p:sp>
      <p:sp>
        <p:nvSpPr>
          <p:cNvPr id="72707" name="Rectangle 2"/>
          <p:cNvSpPr>
            <a:spLocks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p:txBody>
          <a:bodyPr/>
          <a:lstStyle/>
          <a:p>
            <a:pPr>
              <a:defRPr/>
            </a:pPr>
            <a:fld id="{4612F911-CB79-4654-A574-503E3D287E47}" type="slidenum">
              <a:rPr lang="en-GB"/>
              <a:pPr>
                <a:defRPr/>
              </a:pPr>
              <a:t>35</a:t>
            </a:fld>
            <a:endParaRPr lang="en-GB"/>
          </a:p>
        </p:txBody>
      </p:sp>
      <p:sp>
        <p:nvSpPr>
          <p:cNvPr id="73731" name="Rectangle 2"/>
          <p:cNvSpPr>
            <a:spLocks noChangeArrowheads="1" noTextEdit="1"/>
          </p:cNvSpPr>
          <p:nvPr>
            <p:ph type="sldImg"/>
          </p:nvPr>
        </p:nvSpPr>
        <p:spPr bwMode="auto">
          <a:noFill/>
          <a:ln>
            <a:solidFill>
              <a:srgbClr val="000000"/>
            </a:solidFill>
            <a:miter lim="800000"/>
            <a:headEnd/>
            <a:tailEnd/>
          </a:ln>
        </p:spPr>
      </p:sp>
      <p:sp>
        <p:nvSpPr>
          <p:cNvPr id="737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6793DD15-1375-4478-BD32-2D157723D6CA}" type="slidenum">
              <a:rPr lang="en-GB"/>
              <a:pPr>
                <a:defRPr/>
              </a:pPr>
              <a:t>5</a:t>
            </a:fld>
            <a:endParaRPr lang="en-GB"/>
          </a:p>
        </p:txBody>
      </p:sp>
      <p:sp>
        <p:nvSpPr>
          <p:cNvPr id="43011" name="Rectangle 2"/>
          <p:cNvSpPr>
            <a:spLocks noChangeArrowheads="1" noTextEdit="1"/>
          </p:cNvSpPr>
          <p:nvPr>
            <p:ph type="sldImg"/>
          </p:nvPr>
        </p:nvSpPr>
        <p:spPr bwMode="auto">
          <a:noFill/>
          <a:ln>
            <a:solidFill>
              <a:srgbClr val="000000"/>
            </a:solidFill>
            <a:miter lim="800000"/>
            <a:headEnd/>
            <a:tailEnd/>
          </a:ln>
        </p:spPr>
      </p:sp>
      <p:sp>
        <p:nvSpPr>
          <p:cNvPr id="430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pPr>
              <a:defRPr/>
            </a:pPr>
            <a:fld id="{C61B4945-A503-451D-93DD-85F3E482A7CC}" type="slidenum">
              <a:rPr lang="en-GB"/>
              <a:pPr>
                <a:defRPr/>
              </a:pPr>
              <a:t>6</a:t>
            </a:fld>
            <a:endParaRPr lang="en-GB"/>
          </a:p>
        </p:txBody>
      </p:sp>
      <p:sp>
        <p:nvSpPr>
          <p:cNvPr id="44035" name="Rectangle 2"/>
          <p:cNvSpPr>
            <a:spLocks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AF1AB39C-EE4C-4D7B-BCE6-6F0BD39E7FA9}" type="slidenum">
              <a:rPr lang="en-GB"/>
              <a:pPr>
                <a:defRPr/>
              </a:pPr>
              <a:t>7</a:t>
            </a:fld>
            <a:endParaRPr lang="en-GB"/>
          </a:p>
        </p:txBody>
      </p:sp>
      <p:sp>
        <p:nvSpPr>
          <p:cNvPr id="45059" name="Rectangle 2"/>
          <p:cNvSpPr>
            <a:spLocks noChangeArrowheads="1" noTextEdit="1"/>
          </p:cNvSpPr>
          <p:nvPr>
            <p:ph type="sldImg"/>
          </p:nvPr>
        </p:nvSpPr>
        <p:spPr bwMode="auto">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a:defRPr/>
            </a:pPr>
            <a:fld id="{B8B5CA53-F53C-42E0-A790-439D3BABAEC9}" type="slidenum">
              <a:rPr lang="en-GB"/>
              <a:pPr>
                <a:defRPr/>
              </a:pPr>
              <a:t>8</a:t>
            </a:fld>
            <a:endParaRPr lang="en-GB"/>
          </a:p>
        </p:txBody>
      </p:sp>
      <p:sp>
        <p:nvSpPr>
          <p:cNvPr id="46083" name="Rectangle 2"/>
          <p:cNvSpPr>
            <a:spLocks noChangeArrowheads="1" noTextEdit="1"/>
          </p:cNvSpPr>
          <p:nvPr>
            <p:ph type="sldImg"/>
          </p:nvPr>
        </p:nvSpPr>
        <p:spPr bwMode="auto">
          <a:noFill/>
          <a:ln>
            <a:solidFill>
              <a:srgbClr val="000000"/>
            </a:solidFill>
            <a:miter lim="800000"/>
            <a:headEnd/>
            <a:tailEnd/>
          </a:ln>
        </p:spPr>
      </p:sp>
      <p:sp>
        <p:nvSpPr>
          <p:cNvPr id="460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p>
            <a:pPr>
              <a:defRPr/>
            </a:pPr>
            <a:fld id="{86CA2027-5231-44F9-9099-EC9F5A5B0951}" type="slidenum">
              <a:rPr lang="en-GB"/>
              <a:pPr>
                <a:defRPr/>
              </a:pPr>
              <a:t>9</a:t>
            </a:fld>
            <a:endParaRPr lang="en-GB"/>
          </a:p>
        </p:txBody>
      </p:sp>
      <p:sp>
        <p:nvSpPr>
          <p:cNvPr id="47107" name="Rectangle 2"/>
          <p:cNvSpPr>
            <a:spLocks noChangeArrowheads="1" noTextEdit="1"/>
          </p:cNvSpPr>
          <p:nvPr>
            <p:ph type="sldImg"/>
          </p:nvPr>
        </p:nvSpPr>
        <p:spPr bwMode="auto">
          <a:noFill/>
          <a:ln>
            <a:solidFill>
              <a:srgbClr val="000000"/>
            </a:solidFill>
            <a:miter lim="800000"/>
            <a:headEnd/>
            <a:tailEnd/>
          </a:ln>
        </p:spPr>
      </p:sp>
      <p:sp>
        <p:nvSpPr>
          <p:cNvPr id="471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A0FB05E1-ED3D-42BF-A88B-996E808CE005}" type="slidenum">
              <a:rPr lang="en-GB"/>
              <a:pPr>
                <a:defRPr/>
              </a:pPr>
              <a:t>10</a:t>
            </a:fld>
            <a:endParaRPr lang="en-GB"/>
          </a:p>
        </p:txBody>
      </p:sp>
      <p:sp>
        <p:nvSpPr>
          <p:cNvPr id="48131" name="Rectangle 2"/>
          <p:cNvSpPr>
            <a:spLocks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80963"/>
            <a:ext cx="2058988" cy="60372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80963"/>
            <a:ext cx="6029325" cy="60372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5922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9313" y="15922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9CAFD7"/>
            </a:gs>
            <a:gs pos="100000">
              <a:srgbClr val="485163"/>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8096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Univers 55 / Arial</a:t>
            </a:r>
          </a:p>
        </p:txBody>
      </p:sp>
      <p:sp>
        <p:nvSpPr>
          <p:cNvPr id="1027" name="Rectangle 3"/>
          <p:cNvSpPr>
            <a:spLocks noGrp="1" noChangeArrowheads="1"/>
          </p:cNvSpPr>
          <p:nvPr>
            <p:ph type="body" idx="1"/>
          </p:nvPr>
        </p:nvSpPr>
        <p:spPr bwMode="auto">
          <a:xfrm>
            <a:off x="468313" y="1592263"/>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Text – Univers 55 / Arial</a:t>
            </a:r>
          </a:p>
          <a:p>
            <a:pPr lvl="1"/>
            <a:r>
              <a:rPr lang="en-GB" smtClean="0"/>
              <a:t>  </a:t>
            </a:r>
          </a:p>
          <a:p>
            <a:pPr lvl="0"/>
            <a:endParaRPr lang="en-GB" smtClean="0"/>
          </a:p>
        </p:txBody>
      </p:sp>
      <p:sp>
        <p:nvSpPr>
          <p:cNvPr id="6148"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a:defRPr/>
            </a:pPr>
            <a:endParaRPr lang="en-GB"/>
          </a:p>
        </p:txBody>
      </p:sp>
      <p:pic>
        <p:nvPicPr>
          <p:cNvPr id="1029" name="Picture 7" descr="RAF Logo - White"/>
          <p:cNvPicPr>
            <a:picLocks noChangeAspect="1" noChangeArrowheads="1"/>
          </p:cNvPicPr>
          <p:nvPr/>
        </p:nvPicPr>
        <p:blipFill>
          <a:blip r:embed="rId13" cstate="print"/>
          <a:srcRect/>
          <a:stretch>
            <a:fillRect/>
          </a:stretch>
        </p:blipFill>
        <p:spPr bwMode="auto">
          <a:xfrm>
            <a:off x="358775" y="5988050"/>
            <a:ext cx="1441450" cy="649288"/>
          </a:xfrm>
          <a:prstGeom prst="rect">
            <a:avLst/>
          </a:prstGeom>
          <a:noFill/>
          <a:ln w="9525">
            <a:noFill/>
            <a:miter lim="800000"/>
            <a:headEnd/>
            <a:tailEnd/>
          </a:ln>
        </p:spPr>
      </p:pic>
      <p:pic>
        <p:nvPicPr>
          <p:cNvPr id="1030" name="Picture 8"/>
          <p:cNvPicPr>
            <a:picLocks noChangeArrowheads="1"/>
          </p:cNvPicPr>
          <p:nvPr/>
        </p:nvPicPr>
        <p:blipFill>
          <a:blip r:embed="rId14" cstate="print"/>
          <a:srcRect/>
          <a:stretch>
            <a:fillRect/>
          </a:stretch>
        </p:blipFill>
        <p:spPr bwMode="auto">
          <a:xfrm>
            <a:off x="6480175" y="5924550"/>
            <a:ext cx="2424113" cy="822325"/>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3200">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200">
          <a:solidFill>
            <a:schemeClr val="tx2"/>
          </a:solidFill>
          <a:latin typeface="Arial" charset="0"/>
          <a:cs typeface="Arial" charset="0"/>
        </a:defRPr>
      </a:lvl2pPr>
      <a:lvl3pPr algn="ctr" rtl="0" eaLnBrk="0" fontAlgn="base" hangingPunct="0">
        <a:spcBef>
          <a:spcPct val="0"/>
        </a:spcBef>
        <a:spcAft>
          <a:spcPct val="0"/>
        </a:spcAft>
        <a:defRPr sz="3200">
          <a:solidFill>
            <a:schemeClr val="tx2"/>
          </a:solidFill>
          <a:latin typeface="Arial" charset="0"/>
          <a:cs typeface="Arial" charset="0"/>
        </a:defRPr>
      </a:lvl3pPr>
      <a:lvl4pPr algn="ctr" rtl="0" eaLnBrk="0" fontAlgn="base" hangingPunct="0">
        <a:spcBef>
          <a:spcPct val="0"/>
        </a:spcBef>
        <a:spcAft>
          <a:spcPct val="0"/>
        </a:spcAft>
        <a:defRPr sz="3200">
          <a:solidFill>
            <a:schemeClr val="tx2"/>
          </a:solidFill>
          <a:latin typeface="Arial" charset="0"/>
          <a:cs typeface="Arial" charset="0"/>
        </a:defRPr>
      </a:lvl4pPr>
      <a:lvl5pPr algn="ctr" rtl="0" eaLnBrk="0" fontAlgn="base" hangingPunct="0">
        <a:spcBef>
          <a:spcPct val="0"/>
        </a:spcBef>
        <a:spcAft>
          <a:spcPct val="0"/>
        </a:spcAft>
        <a:defRPr sz="3200">
          <a:solidFill>
            <a:schemeClr val="tx2"/>
          </a:solidFill>
          <a:latin typeface="Arial" charset="0"/>
          <a:cs typeface="Arial" charset="0"/>
        </a:defRPr>
      </a:lvl5pPr>
      <a:lvl6pPr marL="457200" algn="ctr" rtl="0" eaLnBrk="1" fontAlgn="base" hangingPunct="1">
        <a:spcBef>
          <a:spcPct val="0"/>
        </a:spcBef>
        <a:spcAft>
          <a:spcPct val="0"/>
        </a:spcAft>
        <a:defRPr sz="3200">
          <a:solidFill>
            <a:schemeClr val="tx2"/>
          </a:solidFill>
          <a:latin typeface="Univers 55" pitchFamily="34" charset="0"/>
          <a:cs typeface="Arial" charset="0"/>
        </a:defRPr>
      </a:lvl6pPr>
      <a:lvl7pPr marL="914400" algn="ctr" rtl="0" eaLnBrk="1" fontAlgn="base" hangingPunct="1">
        <a:spcBef>
          <a:spcPct val="0"/>
        </a:spcBef>
        <a:spcAft>
          <a:spcPct val="0"/>
        </a:spcAft>
        <a:defRPr sz="3200">
          <a:solidFill>
            <a:schemeClr val="tx2"/>
          </a:solidFill>
          <a:latin typeface="Univers 55" pitchFamily="34" charset="0"/>
          <a:cs typeface="Arial" charset="0"/>
        </a:defRPr>
      </a:lvl7pPr>
      <a:lvl8pPr marL="1371600" algn="ctr" rtl="0" eaLnBrk="1" fontAlgn="base" hangingPunct="1">
        <a:spcBef>
          <a:spcPct val="0"/>
        </a:spcBef>
        <a:spcAft>
          <a:spcPct val="0"/>
        </a:spcAft>
        <a:defRPr sz="3200">
          <a:solidFill>
            <a:schemeClr val="tx2"/>
          </a:solidFill>
          <a:latin typeface="Univers 55" pitchFamily="34" charset="0"/>
          <a:cs typeface="Arial" charset="0"/>
        </a:defRPr>
      </a:lvl8pPr>
      <a:lvl9pPr marL="1828800" algn="ctr" rtl="0" eaLnBrk="1" fontAlgn="base" hangingPunct="1">
        <a:spcBef>
          <a:spcPct val="0"/>
        </a:spcBef>
        <a:spcAft>
          <a:spcPct val="0"/>
        </a:spcAft>
        <a:defRPr sz="3200">
          <a:solidFill>
            <a:schemeClr val="tx2"/>
          </a:solidFill>
          <a:latin typeface="Univers 55" pitchFamily="34" charset="0"/>
          <a:cs typeface="Arial" charset="0"/>
        </a:defRPr>
      </a:lvl9pPr>
    </p:titleStyle>
    <p:bodyStyle>
      <a:lvl1pPr marL="342900" indent="-342900" algn="l" rtl="0" eaLnBrk="0" fontAlgn="base" hangingPunct="0">
        <a:spcBef>
          <a:spcPct val="20000"/>
        </a:spcBef>
        <a:spcAft>
          <a:spcPct val="0"/>
        </a:spcAft>
        <a:defRPr sz="24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4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Arial"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file:///G:/Cadets%20New%20ACPS/Documents%20and%20Settings/u421426/Local%20Settings/Temp/EPM3F0.tmp/Airframes%20ACP%20Update/New%20Airframes%20Slides/airframe-lesson-intro-revised.ppt"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457200" y="80963"/>
            <a:ext cx="8229600" cy="684212"/>
          </a:xfrm>
        </p:spPr>
        <p:txBody>
          <a:bodyPr/>
          <a:lstStyle/>
          <a:p>
            <a:r>
              <a:rPr lang="en-GB" sz="1400" smtClean="0">
                <a:latin typeface="Arial" charset="0"/>
                <a:cs typeface="Arial" charset="0"/>
              </a:rPr>
              <a:t>Uncontrolled copy not subject to amendment</a:t>
            </a:r>
          </a:p>
        </p:txBody>
      </p:sp>
      <p:sp>
        <p:nvSpPr>
          <p:cNvPr id="2051" name="Content Placeholder 4"/>
          <p:cNvSpPr>
            <a:spLocks noGrp="1"/>
          </p:cNvSpPr>
          <p:nvPr>
            <p:ph idx="1"/>
          </p:nvPr>
        </p:nvSpPr>
        <p:spPr>
          <a:xfrm>
            <a:off x="468313" y="1052513"/>
            <a:ext cx="8229600" cy="3024187"/>
          </a:xfrm>
        </p:spPr>
        <p:txBody>
          <a:bodyPr/>
          <a:lstStyle/>
          <a:p>
            <a:pPr algn="ctr"/>
            <a:endParaRPr lang="en-GB" sz="4800" smtClean="0">
              <a:latin typeface="Arial" charset="0"/>
              <a:cs typeface="Arial" charset="0"/>
            </a:endParaRPr>
          </a:p>
          <a:p>
            <a:pPr algn="ctr"/>
            <a:endParaRPr lang="en-GB" sz="1200" smtClean="0">
              <a:latin typeface="Arial" charset="0"/>
              <a:cs typeface="Arial" charset="0"/>
            </a:endParaRPr>
          </a:p>
          <a:p>
            <a:pPr algn="ctr"/>
            <a:endParaRPr lang="en-GB" sz="1200" smtClean="0">
              <a:latin typeface="Arial" charset="0"/>
              <a:cs typeface="Arial" charset="0"/>
            </a:endParaRPr>
          </a:p>
          <a:p>
            <a:pPr algn="ctr"/>
            <a:r>
              <a:rPr lang="en-GB" sz="4800" smtClean="0">
                <a:latin typeface="Arial" charset="0"/>
                <a:cs typeface="Arial" charset="0"/>
              </a:rPr>
              <a:t>Airframes</a:t>
            </a:r>
          </a:p>
        </p:txBody>
      </p:sp>
      <p:sp>
        <p:nvSpPr>
          <p:cNvPr id="2052" name="TextBox 3"/>
          <p:cNvSpPr txBox="1">
            <a:spLocks noChangeArrowheads="1"/>
          </p:cNvSpPr>
          <p:nvPr/>
        </p:nvSpPr>
        <p:spPr bwMode="auto">
          <a:xfrm>
            <a:off x="468313" y="4868863"/>
            <a:ext cx="8207375" cy="307975"/>
          </a:xfrm>
          <a:prstGeom prst="rect">
            <a:avLst/>
          </a:prstGeom>
          <a:noFill/>
          <a:ln w="9525">
            <a:noFill/>
            <a:miter lim="800000"/>
            <a:headEnd/>
            <a:tailEnd/>
          </a:ln>
        </p:spPr>
        <p:txBody>
          <a:bodyPr>
            <a:spAutoFit/>
          </a:bodyPr>
          <a:lstStyle/>
          <a:p>
            <a:pPr algn="ctr"/>
            <a:r>
              <a:rPr lang="en-GB" sz="1400"/>
              <a:t>Revision 1.00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smtClean="0">
                <a:latin typeface="Arial" charset="0"/>
                <a:cs typeface="Arial" charset="0"/>
              </a:rPr>
              <a:t>Strength to Weight Ratio</a:t>
            </a:r>
          </a:p>
        </p:txBody>
      </p:sp>
      <p:sp>
        <p:nvSpPr>
          <p:cNvPr id="10243" name="Rectangle 3"/>
          <p:cNvSpPr>
            <a:spLocks noGrp="1" noChangeArrowheads="1"/>
          </p:cNvSpPr>
          <p:nvPr>
            <p:ph type="body" idx="1"/>
          </p:nvPr>
        </p:nvSpPr>
        <p:spPr>
          <a:xfrm>
            <a:off x="468313" y="1196975"/>
            <a:ext cx="8229600" cy="4953000"/>
          </a:xfrm>
        </p:spPr>
        <p:txBody>
          <a:bodyPr/>
          <a:lstStyle/>
          <a:p>
            <a:pPr marL="0" indent="0" algn="just" eaLnBrk="1" hangingPunct="1"/>
            <a:r>
              <a:rPr lang="en-GB" smtClean="0">
                <a:latin typeface="Arial" charset="0"/>
                <a:cs typeface="Arial" charset="0"/>
              </a:rPr>
              <a:t>The best way to compare different materials is by considering their </a:t>
            </a:r>
            <a:r>
              <a:rPr lang="en-GB" b="1" i="1" smtClean="0">
                <a:solidFill>
                  <a:srgbClr val="FFFF00"/>
                </a:solidFill>
                <a:latin typeface="Arial" charset="0"/>
                <a:cs typeface="Arial" charset="0"/>
              </a:rPr>
              <a:t>Strength to Weight Ratio</a:t>
            </a:r>
            <a:r>
              <a:rPr lang="en-GB" i="1" smtClean="0">
                <a:latin typeface="Arial" charset="0"/>
                <a:cs typeface="Arial" charset="0"/>
              </a:rPr>
              <a:t>.</a:t>
            </a:r>
          </a:p>
          <a:p>
            <a:pPr marL="0" indent="0" algn="just" eaLnBrk="1" hangingPunct="1"/>
            <a:endParaRPr lang="en-GB" sz="1200" i="1" smtClean="0">
              <a:latin typeface="Arial" charset="0"/>
              <a:cs typeface="Arial" charset="0"/>
            </a:endParaRPr>
          </a:p>
          <a:p>
            <a:pPr marL="766763" lvl="1" algn="just" eaLnBrk="1" hangingPunct="1"/>
            <a:r>
              <a:rPr lang="en-GB" smtClean="0">
                <a:latin typeface="Arial" charset="0"/>
                <a:cs typeface="Arial" charset="0"/>
              </a:rPr>
              <a:t>i.e. How much weight can be hung from a sample of the material before it fails under the excessive loading.</a:t>
            </a:r>
          </a:p>
          <a:p>
            <a:pPr marL="766763" lvl="1" algn="just" eaLnBrk="1" hangingPunct="1"/>
            <a:endParaRPr lang="en-GB" smtClean="0">
              <a:latin typeface="Arial" charset="0"/>
              <a:cs typeface="Arial" charset="0"/>
            </a:endParaRPr>
          </a:p>
          <a:p>
            <a:pPr marL="766763" lvl="1" algn="just" eaLnBrk="1" hangingPunct="1"/>
            <a:endParaRPr lang="en-GB" smtClean="0">
              <a:latin typeface="Arial" charset="0"/>
              <a:cs typeface="Arial" charset="0"/>
            </a:endParaRPr>
          </a:p>
          <a:p>
            <a:pPr marL="766763" lvl="1" algn="just" eaLnBrk="1" hangingPunct="1"/>
            <a:endParaRPr lang="en-GB" smtClean="0">
              <a:latin typeface="Arial" charset="0"/>
              <a:cs typeface="Arial" charset="0"/>
            </a:endParaRPr>
          </a:p>
          <a:p>
            <a:pPr marL="766763" lvl="1" algn="just" eaLnBrk="1" hangingPunct="1">
              <a:buFontTx/>
              <a:buNone/>
            </a:pPr>
            <a:endParaRPr lang="en-GB" smtClean="0">
              <a:latin typeface="Arial" charset="0"/>
              <a:cs typeface="Arial" charset="0"/>
            </a:endParaRPr>
          </a:p>
          <a:p>
            <a:pPr marL="0" indent="0" algn="just" eaLnBrk="1" hangingPunct="1"/>
            <a:r>
              <a:rPr lang="en-GB" smtClean="0">
                <a:latin typeface="Arial" charset="0"/>
                <a:cs typeface="Arial" charset="0"/>
              </a:rPr>
              <a:t>However, there are other things that can be considered as well as the </a:t>
            </a:r>
            <a:r>
              <a:rPr lang="en-GB" i="1" smtClean="0">
                <a:latin typeface="Arial" charset="0"/>
                <a:cs typeface="Arial" charset="0"/>
              </a:rPr>
              <a:t>Strength to Weight Ratio.</a:t>
            </a:r>
          </a:p>
        </p:txBody>
      </p:sp>
      <p:pic>
        <p:nvPicPr>
          <p:cNvPr id="10245" name="Picture 5"/>
          <p:cNvPicPr>
            <a:picLocks noChangeAspect="1" noChangeArrowheads="1"/>
          </p:cNvPicPr>
          <p:nvPr/>
        </p:nvPicPr>
        <p:blipFill>
          <a:blip r:embed="rId3" cstate="print"/>
          <a:srcRect/>
          <a:stretch>
            <a:fillRect/>
          </a:stretch>
        </p:blipFill>
        <p:spPr bwMode="auto">
          <a:xfrm>
            <a:off x="2971800" y="3251200"/>
            <a:ext cx="3048000" cy="1868488"/>
          </a:xfrm>
          <a:prstGeom prst="rect">
            <a:avLst/>
          </a:prstGeom>
          <a:noFill/>
          <a:ln w="9525">
            <a:solidFill>
              <a:srgbClr val="FFFF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2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GB" smtClean="0">
                <a:latin typeface="Arial" charset="0"/>
                <a:cs typeface="Arial" charset="0"/>
              </a:rPr>
              <a:t>Aluminium and Magnesium Alloys</a:t>
            </a:r>
          </a:p>
        </p:txBody>
      </p:sp>
      <p:sp>
        <p:nvSpPr>
          <p:cNvPr id="4099" name="Rectangle 3"/>
          <p:cNvSpPr>
            <a:spLocks noGrp="1" noChangeArrowheads="1"/>
          </p:cNvSpPr>
          <p:nvPr>
            <p:ph type="body" idx="1"/>
          </p:nvPr>
        </p:nvSpPr>
        <p:spPr/>
        <p:txBody>
          <a:bodyPr/>
          <a:lstStyle/>
          <a:p>
            <a:pPr marL="0" indent="0" algn="just" eaLnBrk="1" hangingPunct="1">
              <a:lnSpc>
                <a:spcPct val="90000"/>
              </a:lnSpc>
            </a:pPr>
            <a:r>
              <a:rPr lang="en-GB" smtClean="0">
                <a:latin typeface="Arial" charset="0"/>
                <a:cs typeface="Arial" charset="0"/>
              </a:rPr>
              <a:t>Pure aluminium and magnesium are completely unsuitable as airframe structural materials.</a:t>
            </a:r>
          </a:p>
          <a:p>
            <a:pPr marL="0" indent="0" algn="just" eaLnBrk="1" hangingPunct="1">
              <a:lnSpc>
                <a:spcPct val="90000"/>
              </a:lnSpc>
            </a:pPr>
            <a:endParaRPr lang="en-GB" sz="1000" smtClean="0">
              <a:latin typeface="Arial" charset="0"/>
              <a:cs typeface="Arial" charset="0"/>
            </a:endParaRPr>
          </a:p>
          <a:p>
            <a:pPr marL="0" indent="0" algn="just" eaLnBrk="1" hangingPunct="1">
              <a:lnSpc>
                <a:spcPct val="90000"/>
              </a:lnSpc>
            </a:pPr>
            <a:r>
              <a:rPr lang="en-GB" smtClean="0">
                <a:latin typeface="Arial" charset="0"/>
                <a:cs typeface="Arial" charset="0"/>
              </a:rPr>
              <a:t>To be able to use them, they need to be alloyed (chemically mixed) with each other or with other metals, such as;</a:t>
            </a:r>
          </a:p>
          <a:p>
            <a:pPr marL="0" indent="0" algn="just" eaLnBrk="1" hangingPunct="1">
              <a:lnSpc>
                <a:spcPct val="90000"/>
              </a:lnSpc>
            </a:pPr>
            <a:endParaRPr lang="en-GB" smtClean="0">
              <a:latin typeface="Arial" charset="0"/>
              <a:cs typeface="Arial" charset="0"/>
            </a:endParaRPr>
          </a:p>
          <a:p>
            <a:pPr marL="0" indent="0" algn="just" eaLnBrk="1" hangingPunct="1">
              <a:lnSpc>
                <a:spcPct val="90000"/>
              </a:lnSpc>
            </a:pPr>
            <a:endParaRPr lang="en-GB" smtClean="0">
              <a:latin typeface="Arial" charset="0"/>
              <a:cs typeface="Arial" charset="0"/>
            </a:endParaRPr>
          </a:p>
          <a:p>
            <a:pPr marL="0" indent="0" algn="just" eaLnBrk="1" hangingPunct="1">
              <a:lnSpc>
                <a:spcPct val="90000"/>
              </a:lnSpc>
            </a:pPr>
            <a:endParaRPr lang="en-GB" smtClean="0">
              <a:latin typeface="Arial" charset="0"/>
              <a:cs typeface="Arial" charset="0"/>
            </a:endParaRPr>
          </a:p>
          <a:p>
            <a:pPr marL="0" indent="0" algn="just" eaLnBrk="1" hangingPunct="1">
              <a:lnSpc>
                <a:spcPct val="90000"/>
              </a:lnSpc>
            </a:pPr>
            <a:r>
              <a:rPr lang="en-GB" smtClean="0">
                <a:latin typeface="Arial" charset="0"/>
                <a:cs typeface="Arial" charset="0"/>
              </a:rPr>
              <a:t>Once alloyed, they form the most common used of all airframe materials. Alloying allows for variations in properties, so that they can be tailored to different uses.</a:t>
            </a:r>
            <a:endParaRPr lang="en-GB" sz="1000" smtClean="0">
              <a:latin typeface="Arial" charset="0"/>
              <a:cs typeface="Arial" charset="0"/>
            </a:endParaRPr>
          </a:p>
        </p:txBody>
      </p:sp>
      <p:sp>
        <p:nvSpPr>
          <p:cNvPr id="4101" name="Text Box 5"/>
          <p:cNvSpPr txBox="1">
            <a:spLocks noChangeArrowheads="1"/>
          </p:cNvSpPr>
          <p:nvPr/>
        </p:nvSpPr>
        <p:spPr bwMode="auto">
          <a:xfrm rot="-251931">
            <a:off x="1219200" y="3717925"/>
            <a:ext cx="773113" cy="396875"/>
          </a:xfrm>
          <a:prstGeom prst="rect">
            <a:avLst/>
          </a:prstGeom>
          <a:noFill/>
          <a:ln w="9525">
            <a:noFill/>
            <a:miter lim="800000"/>
            <a:headEnd/>
            <a:tailEnd/>
          </a:ln>
        </p:spPr>
        <p:txBody>
          <a:bodyPr>
            <a:spAutoFit/>
          </a:bodyPr>
          <a:lstStyle/>
          <a:p>
            <a:pPr marL="457200" indent="-457200" algn="ctr" eaLnBrk="0" hangingPunct="0">
              <a:spcBef>
                <a:spcPct val="50000"/>
              </a:spcBef>
            </a:pPr>
            <a:r>
              <a:rPr lang="en-GB" sz="2000">
                <a:solidFill>
                  <a:srgbClr val="FFFF00"/>
                </a:solidFill>
              </a:rPr>
              <a:t>Zinc</a:t>
            </a:r>
          </a:p>
        </p:txBody>
      </p:sp>
      <p:sp>
        <p:nvSpPr>
          <p:cNvPr id="4102" name="Text Box 6"/>
          <p:cNvSpPr txBox="1">
            <a:spLocks noChangeArrowheads="1"/>
          </p:cNvSpPr>
          <p:nvPr/>
        </p:nvSpPr>
        <p:spPr bwMode="auto">
          <a:xfrm rot="-251931">
            <a:off x="4267200" y="3641725"/>
            <a:ext cx="1154113" cy="396875"/>
          </a:xfrm>
          <a:prstGeom prst="rect">
            <a:avLst/>
          </a:prstGeom>
          <a:noFill/>
          <a:ln w="9525">
            <a:noFill/>
            <a:miter lim="800000"/>
            <a:headEnd/>
            <a:tailEnd/>
          </a:ln>
        </p:spPr>
        <p:txBody>
          <a:bodyPr>
            <a:spAutoFit/>
          </a:bodyPr>
          <a:lstStyle/>
          <a:p>
            <a:pPr marL="457200" indent="-457200" algn="ctr" eaLnBrk="0" hangingPunct="0">
              <a:spcBef>
                <a:spcPct val="50000"/>
              </a:spcBef>
            </a:pPr>
            <a:r>
              <a:rPr lang="en-GB" sz="2000">
                <a:solidFill>
                  <a:srgbClr val="FFFF00"/>
                </a:solidFill>
              </a:rPr>
              <a:t>Copper</a:t>
            </a:r>
          </a:p>
        </p:txBody>
      </p:sp>
      <p:sp>
        <p:nvSpPr>
          <p:cNvPr id="4103" name="Text Box 7"/>
          <p:cNvSpPr txBox="1">
            <a:spLocks noChangeArrowheads="1"/>
          </p:cNvSpPr>
          <p:nvPr/>
        </p:nvSpPr>
        <p:spPr bwMode="auto">
          <a:xfrm rot="402614">
            <a:off x="2362200" y="3946525"/>
            <a:ext cx="1673225" cy="396875"/>
          </a:xfrm>
          <a:prstGeom prst="rect">
            <a:avLst/>
          </a:prstGeom>
          <a:noFill/>
          <a:ln w="9525">
            <a:noFill/>
            <a:miter lim="800000"/>
            <a:headEnd/>
            <a:tailEnd/>
          </a:ln>
        </p:spPr>
        <p:txBody>
          <a:bodyPr>
            <a:spAutoFit/>
          </a:bodyPr>
          <a:lstStyle/>
          <a:p>
            <a:pPr marL="457200" indent="-457200" algn="ctr" eaLnBrk="0" hangingPunct="0">
              <a:spcBef>
                <a:spcPct val="50000"/>
              </a:spcBef>
            </a:pPr>
            <a:r>
              <a:rPr lang="en-GB" sz="2000">
                <a:solidFill>
                  <a:srgbClr val="FFFF00"/>
                </a:solidFill>
              </a:rPr>
              <a:t>Manganese</a:t>
            </a:r>
          </a:p>
        </p:txBody>
      </p:sp>
      <p:sp>
        <p:nvSpPr>
          <p:cNvPr id="4104" name="Text Box 8"/>
          <p:cNvSpPr txBox="1">
            <a:spLocks noChangeArrowheads="1"/>
          </p:cNvSpPr>
          <p:nvPr/>
        </p:nvSpPr>
        <p:spPr bwMode="auto">
          <a:xfrm rot="1303099">
            <a:off x="5181600" y="4098925"/>
            <a:ext cx="1382713" cy="396875"/>
          </a:xfrm>
          <a:prstGeom prst="rect">
            <a:avLst/>
          </a:prstGeom>
          <a:noFill/>
          <a:ln w="9525">
            <a:noFill/>
            <a:miter lim="800000"/>
            <a:headEnd/>
            <a:tailEnd/>
          </a:ln>
        </p:spPr>
        <p:txBody>
          <a:bodyPr>
            <a:spAutoFit/>
          </a:bodyPr>
          <a:lstStyle/>
          <a:p>
            <a:pPr marL="457200" indent="-457200" algn="ctr" eaLnBrk="0" hangingPunct="0">
              <a:spcBef>
                <a:spcPct val="50000"/>
              </a:spcBef>
            </a:pPr>
            <a:r>
              <a:rPr lang="en-GB" sz="2000">
                <a:solidFill>
                  <a:srgbClr val="FFFF00"/>
                </a:solidFill>
              </a:rPr>
              <a:t>Silicon</a:t>
            </a:r>
          </a:p>
        </p:txBody>
      </p:sp>
      <p:sp>
        <p:nvSpPr>
          <p:cNvPr id="4105" name="Text Box 9"/>
          <p:cNvSpPr txBox="1">
            <a:spLocks noChangeArrowheads="1"/>
          </p:cNvSpPr>
          <p:nvPr/>
        </p:nvSpPr>
        <p:spPr bwMode="auto">
          <a:xfrm rot="696716">
            <a:off x="6553200" y="3794125"/>
            <a:ext cx="1306513" cy="396875"/>
          </a:xfrm>
          <a:prstGeom prst="rect">
            <a:avLst/>
          </a:prstGeom>
          <a:noFill/>
          <a:ln w="9525">
            <a:noFill/>
            <a:miter lim="800000"/>
            <a:headEnd/>
            <a:tailEnd/>
          </a:ln>
        </p:spPr>
        <p:txBody>
          <a:bodyPr>
            <a:spAutoFit/>
          </a:bodyPr>
          <a:lstStyle/>
          <a:p>
            <a:pPr marL="457200" indent="-457200" algn="ctr" eaLnBrk="0" hangingPunct="0">
              <a:spcBef>
                <a:spcPct val="50000"/>
              </a:spcBef>
            </a:pPr>
            <a:r>
              <a:rPr lang="en-GB" sz="2000">
                <a:solidFill>
                  <a:srgbClr val="FFFF00"/>
                </a:solidFill>
              </a:rPr>
              <a:t>Lithium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10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10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10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10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10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P spid="4101" grpId="0" build="p" autoUpdateAnimBg="0"/>
      <p:bldP spid="4102" grpId="0" build="p" autoUpdateAnimBg="0"/>
      <p:bldP spid="4103" grpId="0" build="p" autoUpdateAnimBg="0"/>
      <p:bldP spid="4104" grpId="0" build="p" autoUpdateAnimBg="0"/>
      <p:bldP spid="410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smtClean="0">
                <a:latin typeface="Arial" charset="0"/>
                <a:cs typeface="Arial" charset="0"/>
              </a:rPr>
              <a:t>Aluminium and Magnesium Alloys</a:t>
            </a:r>
          </a:p>
        </p:txBody>
      </p:sp>
      <p:sp>
        <p:nvSpPr>
          <p:cNvPr id="15363" name="Rectangle 3"/>
          <p:cNvSpPr>
            <a:spLocks noGrp="1" noChangeArrowheads="1"/>
          </p:cNvSpPr>
          <p:nvPr>
            <p:ph type="body" idx="1"/>
          </p:nvPr>
        </p:nvSpPr>
        <p:spPr>
          <a:xfrm>
            <a:off x="468313" y="1268413"/>
            <a:ext cx="8229600" cy="4681537"/>
          </a:xfrm>
        </p:spPr>
        <p:txBody>
          <a:bodyPr/>
          <a:lstStyle/>
          <a:p>
            <a:pPr marL="0" indent="0" algn="just" eaLnBrk="1" hangingPunct="1">
              <a:lnSpc>
                <a:spcPct val="90000"/>
              </a:lnSpc>
            </a:pPr>
            <a:r>
              <a:rPr lang="en-GB" smtClean="0">
                <a:latin typeface="Arial" charset="0"/>
                <a:cs typeface="Arial" charset="0"/>
              </a:rPr>
              <a:t>Aluminium Lithium alloys are superior to Al-Zinc and Al-Copper alloys in many respects.</a:t>
            </a:r>
          </a:p>
          <a:p>
            <a:pPr marL="766763" lvl="1" algn="just" eaLnBrk="1" hangingPunct="1">
              <a:lnSpc>
                <a:spcPct val="90000"/>
              </a:lnSpc>
            </a:pPr>
            <a:endParaRPr lang="en-GB" sz="1000" smtClean="0">
              <a:latin typeface="Arial" charset="0"/>
              <a:cs typeface="Arial" charset="0"/>
            </a:endParaRPr>
          </a:p>
          <a:p>
            <a:pPr marL="766763" lvl="1" algn="just" eaLnBrk="1" hangingPunct="1">
              <a:lnSpc>
                <a:spcPct val="90000"/>
              </a:lnSpc>
            </a:pPr>
            <a:r>
              <a:rPr lang="en-GB" smtClean="0">
                <a:latin typeface="Arial" charset="0"/>
                <a:cs typeface="Arial" charset="0"/>
              </a:rPr>
              <a:t>But they cost around three times as much, so their use is limited.</a:t>
            </a:r>
          </a:p>
          <a:p>
            <a:pPr marL="0" indent="0" algn="just" eaLnBrk="1" hangingPunct="1">
              <a:lnSpc>
                <a:spcPct val="90000"/>
              </a:lnSpc>
            </a:pPr>
            <a:endParaRPr lang="en-GB" sz="1000" smtClean="0">
              <a:latin typeface="Arial" charset="0"/>
              <a:cs typeface="Arial" charset="0"/>
            </a:endParaRPr>
          </a:p>
          <a:p>
            <a:pPr marL="0" indent="0" algn="just" eaLnBrk="1" hangingPunct="1">
              <a:lnSpc>
                <a:spcPct val="90000"/>
              </a:lnSpc>
            </a:pPr>
            <a:r>
              <a:rPr lang="en-GB" smtClean="0">
                <a:latin typeface="Arial" charset="0"/>
                <a:cs typeface="Arial" charset="0"/>
              </a:rPr>
              <a:t>An interesting property of Aluminium is that, like Titanium, they can be </a:t>
            </a:r>
            <a:r>
              <a:rPr lang="en-GB" i="1" smtClean="0">
                <a:latin typeface="Arial" charset="0"/>
                <a:cs typeface="Arial" charset="0"/>
              </a:rPr>
              <a:t>Super-plastically Formed (SPF).</a:t>
            </a:r>
          </a:p>
          <a:p>
            <a:pPr marL="0" indent="0" algn="just" eaLnBrk="1" hangingPunct="1">
              <a:lnSpc>
                <a:spcPct val="90000"/>
              </a:lnSpc>
            </a:pPr>
            <a:endParaRPr lang="en-GB" sz="1000" smtClean="0">
              <a:latin typeface="Arial" charset="0"/>
              <a:cs typeface="Arial" charset="0"/>
            </a:endParaRPr>
          </a:p>
          <a:p>
            <a:pPr marL="0" indent="0" algn="just" eaLnBrk="1" hangingPunct="1">
              <a:lnSpc>
                <a:spcPct val="90000"/>
              </a:lnSpc>
            </a:pPr>
            <a:r>
              <a:rPr lang="en-GB" smtClean="0">
                <a:latin typeface="Arial" charset="0"/>
                <a:cs typeface="Arial" charset="0"/>
              </a:rPr>
              <a:t>When the material is heated to a certain temperature just below it’s melting point, it becomes extremely pliable – much like thermoplastics.</a:t>
            </a:r>
          </a:p>
          <a:p>
            <a:pPr marL="0" indent="0" algn="just" eaLnBrk="1" hangingPunct="1">
              <a:lnSpc>
                <a:spcPct val="90000"/>
              </a:lnSpc>
            </a:pPr>
            <a:endParaRPr lang="en-GB" sz="1000" smtClean="0">
              <a:latin typeface="Arial" charset="0"/>
              <a:cs typeface="Arial" charset="0"/>
            </a:endParaRPr>
          </a:p>
          <a:p>
            <a:pPr marL="0" indent="0" algn="just" eaLnBrk="1" hangingPunct="1">
              <a:lnSpc>
                <a:spcPct val="90000"/>
              </a:lnSpc>
            </a:pPr>
            <a:r>
              <a:rPr lang="en-GB" smtClean="0">
                <a:latin typeface="Arial" charset="0"/>
                <a:cs typeface="Arial" charset="0"/>
              </a:rPr>
              <a:t>It can then be inflated to fill a mould and take the shape exactly.</a:t>
            </a:r>
            <a:endParaRPr lang="en-GB" sz="1200"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smtClean="0">
                <a:latin typeface="Arial" charset="0"/>
                <a:cs typeface="Arial" charset="0"/>
              </a:rPr>
              <a:t>Al &amp; Mg Alloy Advantages</a:t>
            </a:r>
          </a:p>
        </p:txBody>
      </p:sp>
      <p:sp>
        <p:nvSpPr>
          <p:cNvPr id="16387" name="Rectangle 3"/>
          <p:cNvSpPr>
            <a:spLocks noGrp="1" noChangeArrowheads="1"/>
          </p:cNvSpPr>
          <p:nvPr>
            <p:ph type="body" idx="1"/>
          </p:nvPr>
        </p:nvSpPr>
        <p:spPr>
          <a:xfrm>
            <a:off x="539750" y="1196975"/>
            <a:ext cx="8077200" cy="5400675"/>
          </a:xfrm>
        </p:spPr>
        <p:txBody>
          <a:bodyPr/>
          <a:lstStyle/>
          <a:p>
            <a:pPr marL="0" indent="0" algn="just" eaLnBrk="1" hangingPunct="1">
              <a:lnSpc>
                <a:spcPct val="90000"/>
              </a:lnSpc>
            </a:pPr>
            <a:r>
              <a:rPr lang="en-GB" smtClean="0">
                <a:latin typeface="Arial" charset="0"/>
                <a:cs typeface="Arial" charset="0"/>
              </a:rPr>
              <a:t>The advantages of using Aluminium and Magnesium Alloys are:</a:t>
            </a:r>
          </a:p>
          <a:p>
            <a:pPr marL="0" indent="0" algn="just" eaLnBrk="1" hangingPunct="1">
              <a:lnSpc>
                <a:spcPct val="90000"/>
              </a:lnSpc>
            </a:pPr>
            <a:endParaRPr lang="en-GB" sz="1000" smtClean="0">
              <a:latin typeface="Arial" charset="0"/>
              <a:cs typeface="Arial" charset="0"/>
            </a:endParaRPr>
          </a:p>
          <a:p>
            <a:pPr marL="766763" lvl="1" algn="just" eaLnBrk="1" hangingPunct="1">
              <a:lnSpc>
                <a:spcPct val="90000"/>
              </a:lnSpc>
            </a:pPr>
            <a:r>
              <a:rPr lang="en-GB" smtClean="0">
                <a:latin typeface="Arial" charset="0"/>
                <a:cs typeface="Arial" charset="0"/>
              </a:rPr>
              <a:t>They have a high </a:t>
            </a:r>
            <a:r>
              <a:rPr lang="en-GB" i="1" smtClean="0">
                <a:latin typeface="Arial" charset="0"/>
                <a:cs typeface="Arial" charset="0"/>
              </a:rPr>
              <a:t>Strength to Weight Ratio </a:t>
            </a:r>
            <a:r>
              <a:rPr lang="en-GB" smtClean="0">
                <a:latin typeface="Arial" charset="0"/>
                <a:cs typeface="Arial" charset="0"/>
              </a:rPr>
              <a:t>and Can be alloyed with a wide range of other materials to suit a number of applications.</a:t>
            </a:r>
          </a:p>
          <a:p>
            <a:pPr marL="766763" lvl="1" algn="just" eaLnBrk="1" hangingPunct="1">
              <a:lnSpc>
                <a:spcPct val="90000"/>
              </a:lnSpc>
            </a:pPr>
            <a:endParaRPr lang="en-GB" sz="1200" smtClean="0">
              <a:latin typeface="Arial" charset="0"/>
              <a:cs typeface="Arial" charset="0"/>
            </a:endParaRPr>
          </a:p>
          <a:p>
            <a:pPr marL="766763" lvl="1" algn="just" eaLnBrk="1" hangingPunct="1">
              <a:lnSpc>
                <a:spcPct val="90000"/>
              </a:lnSpc>
            </a:pPr>
            <a:r>
              <a:rPr lang="en-GB" smtClean="0">
                <a:latin typeface="Arial" charset="0"/>
                <a:cs typeface="Arial" charset="0"/>
              </a:rPr>
              <a:t>They are generally lightweight, so can be used in greater thickness than heavier materials and are therefore less prone to local buckling.</a:t>
            </a:r>
          </a:p>
          <a:p>
            <a:pPr marL="766763" lvl="1" algn="just" eaLnBrk="1" hangingPunct="1">
              <a:lnSpc>
                <a:spcPct val="90000"/>
              </a:lnSpc>
            </a:pPr>
            <a:endParaRPr lang="en-GB" sz="1200" smtClean="0">
              <a:latin typeface="Arial" charset="0"/>
              <a:cs typeface="Arial" charset="0"/>
            </a:endParaRPr>
          </a:p>
          <a:p>
            <a:pPr marL="766763" lvl="1" algn="just" eaLnBrk="1" hangingPunct="1">
              <a:lnSpc>
                <a:spcPct val="90000"/>
              </a:lnSpc>
            </a:pPr>
            <a:r>
              <a:rPr lang="en-GB" smtClean="0">
                <a:latin typeface="Arial" charset="0"/>
                <a:cs typeface="Arial" charset="0"/>
              </a:rPr>
              <a:t>The material is available in many standard forms – sheet, plate, tube, bar, extrusions and is easy to work after simple heat treatment</a:t>
            </a:r>
          </a:p>
          <a:p>
            <a:pPr marL="766763" lvl="1" algn="just" eaLnBrk="1" hangingPunct="1">
              <a:lnSpc>
                <a:spcPct val="90000"/>
              </a:lnSpc>
            </a:pPr>
            <a:endParaRPr lang="en-GB" sz="1000" smtClean="0">
              <a:latin typeface="Arial" charset="0"/>
              <a:cs typeface="Arial" charset="0"/>
            </a:endParaRPr>
          </a:p>
          <a:p>
            <a:pPr marL="766763" lvl="1" algn="just" eaLnBrk="1" hangingPunct="1">
              <a:lnSpc>
                <a:spcPct val="90000"/>
              </a:lnSpc>
            </a:pPr>
            <a:r>
              <a:rPr lang="en-GB" smtClean="0">
                <a:latin typeface="Arial" charset="0"/>
                <a:cs typeface="Arial" charset="0"/>
              </a:rPr>
              <a:t>They have reasonable electrical and magnetic screening properties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smtClean="0">
                <a:latin typeface="Arial" charset="0"/>
                <a:cs typeface="Arial" charset="0"/>
              </a:rPr>
              <a:t>Al &amp; Mg Alloy Disadvantages</a:t>
            </a:r>
          </a:p>
        </p:txBody>
      </p:sp>
      <p:sp>
        <p:nvSpPr>
          <p:cNvPr id="41987" name="Rectangle 3"/>
          <p:cNvSpPr>
            <a:spLocks noChangeArrowheads="1"/>
          </p:cNvSpPr>
          <p:nvPr/>
        </p:nvSpPr>
        <p:spPr bwMode="auto">
          <a:xfrm>
            <a:off x="533400" y="1412875"/>
            <a:ext cx="8077200" cy="4648200"/>
          </a:xfrm>
          <a:prstGeom prst="rect">
            <a:avLst/>
          </a:prstGeom>
          <a:noFill/>
          <a:ln w="9525">
            <a:noFill/>
            <a:miter lim="800000"/>
            <a:headEnd/>
            <a:tailEnd/>
          </a:ln>
        </p:spPr>
        <p:txBody>
          <a:bodyPr/>
          <a:lstStyle/>
          <a:p>
            <a:pPr algn="just">
              <a:spcBef>
                <a:spcPct val="20000"/>
              </a:spcBef>
            </a:pPr>
            <a:r>
              <a:rPr lang="en-GB" sz="2400"/>
              <a:t>But, Aluminium and Magnesium alloys do have some disadvantages, specifically;</a:t>
            </a:r>
          </a:p>
          <a:p>
            <a:pPr algn="just">
              <a:spcBef>
                <a:spcPct val="20000"/>
              </a:spcBef>
            </a:pPr>
            <a:endParaRPr lang="en-GB" sz="2400"/>
          </a:p>
          <a:p>
            <a:pPr marL="766763" lvl="1" indent="-285750" algn="just">
              <a:spcBef>
                <a:spcPct val="20000"/>
              </a:spcBef>
              <a:buFontTx/>
              <a:buChar char="–"/>
            </a:pPr>
            <a:r>
              <a:rPr lang="en-GB" sz="2400"/>
              <a:t>Both Aluminium and Magnesium Alloys are subject to corrosion and need to have protective finishes applied.</a:t>
            </a:r>
          </a:p>
          <a:p>
            <a:pPr marL="766763" lvl="1" indent="-285750" algn="just">
              <a:spcBef>
                <a:spcPct val="20000"/>
              </a:spcBef>
              <a:buFontTx/>
              <a:buChar char="–"/>
            </a:pPr>
            <a:endParaRPr lang="en-GB" sz="2400"/>
          </a:p>
          <a:p>
            <a:pPr marL="766763" lvl="1" indent="-285750" algn="just">
              <a:spcBef>
                <a:spcPct val="20000"/>
              </a:spcBef>
              <a:buFontTx/>
              <a:buChar char="–"/>
            </a:pPr>
            <a:r>
              <a:rPr lang="en-GB" sz="2400"/>
              <a:t>Both Aluminium and Magnesium Alloys are subject to fatigue and therefore it’s use in highly loaded components must be carefully restricted.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19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smtClean="0">
                <a:latin typeface="Arial" charset="0"/>
                <a:cs typeface="Arial" charset="0"/>
              </a:rPr>
              <a:t>Steel and Steel Alloys</a:t>
            </a:r>
          </a:p>
        </p:txBody>
      </p:sp>
      <p:sp>
        <p:nvSpPr>
          <p:cNvPr id="5123" name="Rectangle 3"/>
          <p:cNvSpPr>
            <a:spLocks noGrp="1" noChangeArrowheads="1"/>
          </p:cNvSpPr>
          <p:nvPr>
            <p:ph type="body" idx="1"/>
          </p:nvPr>
        </p:nvSpPr>
        <p:spPr>
          <a:xfrm>
            <a:off x="533400" y="1198563"/>
            <a:ext cx="8077200" cy="5126037"/>
          </a:xfrm>
        </p:spPr>
        <p:txBody>
          <a:bodyPr/>
          <a:lstStyle/>
          <a:p>
            <a:pPr marL="0" indent="0" algn="just" eaLnBrk="1" hangingPunct="1">
              <a:lnSpc>
                <a:spcPct val="90000"/>
              </a:lnSpc>
            </a:pPr>
            <a:r>
              <a:rPr lang="en-GB" smtClean="0">
                <a:latin typeface="Arial" charset="0"/>
                <a:cs typeface="Arial" charset="0"/>
              </a:rPr>
              <a:t>Steel is itself an alloy of pure iron and is therefore a </a:t>
            </a:r>
            <a:r>
              <a:rPr lang="en-GB" i="1" smtClean="0">
                <a:solidFill>
                  <a:srgbClr val="FFFF00"/>
                </a:solidFill>
                <a:latin typeface="Arial" charset="0"/>
                <a:cs typeface="Arial" charset="0"/>
              </a:rPr>
              <a:t>Ferrous</a:t>
            </a:r>
            <a:r>
              <a:rPr lang="en-GB" i="1" smtClean="0">
                <a:latin typeface="Arial" charset="0"/>
                <a:cs typeface="Arial" charset="0"/>
              </a:rPr>
              <a:t> </a:t>
            </a:r>
            <a:r>
              <a:rPr lang="en-GB" smtClean="0">
                <a:latin typeface="Arial" charset="0"/>
                <a:cs typeface="Arial" charset="0"/>
              </a:rPr>
              <a:t>material</a:t>
            </a:r>
          </a:p>
          <a:p>
            <a:pPr marL="0" indent="0" algn="just" eaLnBrk="1" hangingPunct="1">
              <a:lnSpc>
                <a:spcPct val="90000"/>
              </a:lnSpc>
            </a:pPr>
            <a:endParaRPr lang="en-GB" sz="1200" smtClean="0">
              <a:latin typeface="Arial" charset="0"/>
              <a:cs typeface="Arial" charset="0"/>
            </a:endParaRPr>
          </a:p>
          <a:p>
            <a:pPr marL="0" indent="0" algn="just" eaLnBrk="1" hangingPunct="1">
              <a:lnSpc>
                <a:spcPct val="90000"/>
              </a:lnSpc>
            </a:pPr>
            <a:r>
              <a:rPr lang="en-GB" smtClean="0">
                <a:latin typeface="Arial" charset="0"/>
                <a:cs typeface="Arial" charset="0"/>
              </a:rPr>
              <a:t>Steels will always contain carbon and may contain one or more of the following materials;</a:t>
            </a:r>
          </a:p>
          <a:p>
            <a:pPr marL="766763" lvl="1" algn="just" eaLnBrk="1" hangingPunct="1">
              <a:lnSpc>
                <a:spcPct val="90000"/>
              </a:lnSpc>
            </a:pPr>
            <a:endParaRPr lang="en-GB" smtClean="0">
              <a:latin typeface="Arial" charset="0"/>
              <a:cs typeface="Arial" charset="0"/>
            </a:endParaRPr>
          </a:p>
          <a:p>
            <a:pPr marL="766763" lvl="1" algn="just" eaLnBrk="1" hangingPunct="1">
              <a:lnSpc>
                <a:spcPct val="90000"/>
              </a:lnSpc>
            </a:pPr>
            <a:endParaRPr lang="en-GB" smtClean="0">
              <a:latin typeface="Arial" charset="0"/>
              <a:cs typeface="Arial" charset="0"/>
            </a:endParaRPr>
          </a:p>
          <a:p>
            <a:pPr marL="0" indent="0" algn="just" eaLnBrk="1" hangingPunct="1">
              <a:lnSpc>
                <a:spcPct val="90000"/>
              </a:lnSpc>
            </a:pPr>
            <a:endParaRPr lang="en-GB" smtClean="0">
              <a:latin typeface="Arial" charset="0"/>
              <a:cs typeface="Arial" charset="0"/>
            </a:endParaRPr>
          </a:p>
          <a:p>
            <a:pPr marL="0" indent="0" algn="just" eaLnBrk="1" hangingPunct="1">
              <a:lnSpc>
                <a:spcPct val="90000"/>
              </a:lnSpc>
            </a:pPr>
            <a:r>
              <a:rPr lang="en-GB" smtClean="0">
                <a:latin typeface="Arial" charset="0"/>
                <a:cs typeface="Arial" charset="0"/>
              </a:rPr>
              <a:t>Steels can be produced with a wide range of properties ranging from extremely hard to very ductile (able to be bent and stretched).</a:t>
            </a:r>
          </a:p>
          <a:p>
            <a:pPr marL="0" indent="0" algn="just" eaLnBrk="1" hangingPunct="1">
              <a:lnSpc>
                <a:spcPct val="90000"/>
              </a:lnSpc>
            </a:pPr>
            <a:endParaRPr lang="en-GB" sz="1200" smtClean="0">
              <a:latin typeface="Arial" charset="0"/>
              <a:cs typeface="Arial" charset="0"/>
            </a:endParaRPr>
          </a:p>
          <a:p>
            <a:pPr marL="0" indent="0" algn="just" eaLnBrk="1" hangingPunct="1">
              <a:lnSpc>
                <a:spcPct val="90000"/>
              </a:lnSpc>
            </a:pPr>
            <a:r>
              <a:rPr lang="en-GB" smtClean="0">
                <a:latin typeface="Arial" charset="0"/>
                <a:cs typeface="Arial" charset="0"/>
              </a:rPr>
              <a:t>However, they are all HEAVY, </a:t>
            </a:r>
          </a:p>
          <a:p>
            <a:pPr marL="0" indent="0" algn="just" eaLnBrk="1" hangingPunct="1">
              <a:lnSpc>
                <a:spcPct val="90000"/>
              </a:lnSpc>
              <a:spcBef>
                <a:spcPct val="0"/>
              </a:spcBef>
            </a:pPr>
            <a:r>
              <a:rPr lang="en-GB" smtClean="0">
                <a:latin typeface="Arial" charset="0"/>
                <a:cs typeface="Arial" charset="0"/>
              </a:rPr>
              <a:t>so prone to local buckling</a:t>
            </a:r>
          </a:p>
        </p:txBody>
      </p:sp>
      <p:pic>
        <p:nvPicPr>
          <p:cNvPr id="5124" name="Picture 4"/>
          <p:cNvPicPr>
            <a:picLocks noChangeAspect="1" noChangeArrowheads="1"/>
          </p:cNvPicPr>
          <p:nvPr/>
        </p:nvPicPr>
        <p:blipFill>
          <a:blip r:embed="rId3" cstate="print"/>
          <a:srcRect/>
          <a:stretch>
            <a:fillRect/>
          </a:stretch>
        </p:blipFill>
        <p:spPr bwMode="auto">
          <a:xfrm>
            <a:off x="4953000" y="4724400"/>
            <a:ext cx="3429000" cy="1924050"/>
          </a:xfrm>
          <a:prstGeom prst="rect">
            <a:avLst/>
          </a:prstGeom>
          <a:noFill/>
          <a:ln w="9525">
            <a:solidFill>
              <a:srgbClr val="FFFF00"/>
            </a:solidFill>
            <a:miter lim="800000"/>
            <a:headEnd/>
            <a:tailEnd/>
          </a:ln>
        </p:spPr>
      </p:pic>
      <p:sp>
        <p:nvSpPr>
          <p:cNvPr id="16389" name="Text Box 5"/>
          <p:cNvSpPr txBox="1">
            <a:spLocks noChangeArrowheads="1"/>
          </p:cNvSpPr>
          <p:nvPr/>
        </p:nvSpPr>
        <p:spPr bwMode="auto">
          <a:xfrm>
            <a:off x="5791200" y="4343400"/>
            <a:ext cx="2743200" cy="457200"/>
          </a:xfrm>
          <a:prstGeom prst="rect">
            <a:avLst/>
          </a:prstGeom>
          <a:noFill/>
          <a:ln w="9525">
            <a:noFill/>
            <a:miter lim="800000"/>
            <a:headEnd/>
            <a:tailEnd/>
          </a:ln>
        </p:spPr>
        <p:txBody>
          <a:bodyPr>
            <a:spAutoFit/>
          </a:bodyPr>
          <a:lstStyle/>
          <a:p>
            <a:pPr>
              <a:spcBef>
                <a:spcPct val="50000"/>
              </a:spcBef>
            </a:pPr>
            <a:endParaRPr lang="en-US"/>
          </a:p>
        </p:txBody>
      </p:sp>
      <p:sp>
        <p:nvSpPr>
          <p:cNvPr id="5126" name="Text Box 6"/>
          <p:cNvSpPr txBox="1">
            <a:spLocks noChangeArrowheads="1"/>
          </p:cNvSpPr>
          <p:nvPr/>
        </p:nvSpPr>
        <p:spPr bwMode="auto">
          <a:xfrm rot="402614">
            <a:off x="5638800" y="3124200"/>
            <a:ext cx="1673225" cy="396875"/>
          </a:xfrm>
          <a:prstGeom prst="rect">
            <a:avLst/>
          </a:prstGeom>
          <a:noFill/>
          <a:ln w="9525">
            <a:noFill/>
            <a:miter lim="800000"/>
            <a:headEnd/>
            <a:tailEnd/>
          </a:ln>
        </p:spPr>
        <p:txBody>
          <a:bodyPr>
            <a:spAutoFit/>
          </a:bodyPr>
          <a:lstStyle/>
          <a:p>
            <a:pPr marL="457200" indent="-457200" algn="ctr" eaLnBrk="0" hangingPunct="0">
              <a:spcBef>
                <a:spcPct val="50000"/>
              </a:spcBef>
            </a:pPr>
            <a:r>
              <a:rPr lang="en-GB" sz="2000">
                <a:solidFill>
                  <a:srgbClr val="FFFF00"/>
                </a:solidFill>
              </a:rPr>
              <a:t>Chromium</a:t>
            </a:r>
          </a:p>
        </p:txBody>
      </p:sp>
      <p:sp>
        <p:nvSpPr>
          <p:cNvPr id="5128" name="Text Box 8"/>
          <p:cNvSpPr txBox="1">
            <a:spLocks noChangeArrowheads="1"/>
          </p:cNvSpPr>
          <p:nvPr/>
        </p:nvSpPr>
        <p:spPr bwMode="auto">
          <a:xfrm rot="-987373">
            <a:off x="1371600" y="3124200"/>
            <a:ext cx="1673225" cy="396875"/>
          </a:xfrm>
          <a:prstGeom prst="rect">
            <a:avLst/>
          </a:prstGeom>
          <a:noFill/>
          <a:ln w="9525">
            <a:noFill/>
            <a:miter lim="800000"/>
            <a:headEnd/>
            <a:tailEnd/>
          </a:ln>
        </p:spPr>
        <p:txBody>
          <a:bodyPr>
            <a:spAutoFit/>
          </a:bodyPr>
          <a:lstStyle/>
          <a:p>
            <a:pPr marL="457200" indent="-457200" algn="ctr" eaLnBrk="0" hangingPunct="0">
              <a:spcBef>
                <a:spcPct val="50000"/>
              </a:spcBef>
            </a:pPr>
            <a:r>
              <a:rPr lang="en-GB" sz="2000">
                <a:solidFill>
                  <a:srgbClr val="FFFF00"/>
                </a:solidFill>
              </a:rPr>
              <a:t>Nickel</a:t>
            </a:r>
          </a:p>
        </p:txBody>
      </p:sp>
      <p:sp>
        <p:nvSpPr>
          <p:cNvPr id="5129" name="Text Box 9"/>
          <p:cNvSpPr txBox="1">
            <a:spLocks noChangeArrowheads="1"/>
          </p:cNvSpPr>
          <p:nvPr/>
        </p:nvSpPr>
        <p:spPr bwMode="auto">
          <a:xfrm rot="402614">
            <a:off x="3352800" y="3276600"/>
            <a:ext cx="1673225" cy="396875"/>
          </a:xfrm>
          <a:prstGeom prst="rect">
            <a:avLst/>
          </a:prstGeom>
          <a:noFill/>
          <a:ln w="9525">
            <a:noFill/>
            <a:miter lim="800000"/>
            <a:headEnd/>
            <a:tailEnd/>
          </a:ln>
        </p:spPr>
        <p:txBody>
          <a:bodyPr>
            <a:spAutoFit/>
          </a:bodyPr>
          <a:lstStyle/>
          <a:p>
            <a:pPr marL="457200" indent="-457200" algn="ctr" eaLnBrk="0" hangingPunct="0">
              <a:spcBef>
                <a:spcPct val="50000"/>
              </a:spcBef>
            </a:pPr>
            <a:r>
              <a:rPr lang="en-GB" sz="2000">
                <a:solidFill>
                  <a:srgbClr val="FFFF00"/>
                </a:solidFill>
              </a:rPr>
              <a:t>Titanium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2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12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12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2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2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6" grpId="0" build="p" autoUpdateAnimBg="0"/>
      <p:bldP spid="5128" grpId="0" build="p" autoUpdateAnimBg="0"/>
      <p:bldP spid="512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smtClean="0">
                <a:latin typeface="Arial" charset="0"/>
                <a:cs typeface="Arial" charset="0"/>
              </a:rPr>
              <a:t>Steel and Steel Alloys</a:t>
            </a:r>
          </a:p>
        </p:txBody>
      </p:sp>
      <p:sp>
        <p:nvSpPr>
          <p:cNvPr id="18435" name="Rectangle 3"/>
          <p:cNvSpPr>
            <a:spLocks noGrp="1" noChangeArrowheads="1"/>
          </p:cNvSpPr>
          <p:nvPr>
            <p:ph type="body" idx="1"/>
          </p:nvPr>
        </p:nvSpPr>
        <p:spPr/>
        <p:txBody>
          <a:bodyPr/>
          <a:lstStyle/>
          <a:p>
            <a:pPr marL="0" indent="0" algn="just" eaLnBrk="1" hangingPunct="1"/>
            <a:r>
              <a:rPr lang="en-GB" smtClean="0">
                <a:latin typeface="Arial" charset="0"/>
                <a:cs typeface="Arial" charset="0"/>
              </a:rPr>
              <a:t>Steel finds most usage where it’s strength can be used to best advantage</a:t>
            </a:r>
          </a:p>
          <a:p>
            <a:pPr marL="766763" lvl="1" algn="just" eaLnBrk="1" hangingPunct="1"/>
            <a:endParaRPr lang="en-GB" sz="1000" smtClean="0">
              <a:latin typeface="Arial" charset="0"/>
              <a:cs typeface="Arial" charset="0"/>
            </a:endParaRPr>
          </a:p>
          <a:p>
            <a:pPr marL="766763" lvl="1" algn="just" eaLnBrk="1" hangingPunct="1"/>
            <a:r>
              <a:rPr lang="en-GB" smtClean="0">
                <a:latin typeface="Arial" charset="0"/>
                <a:cs typeface="Arial" charset="0"/>
              </a:rPr>
              <a:t>i.e. Where space is limited or where it’s hardness and durability are needed. Therefore, it is most commonly used in bolts and other fasteners.</a:t>
            </a:r>
          </a:p>
          <a:p>
            <a:pPr marL="0" indent="0" algn="just" eaLnBrk="1" hangingPunct="1"/>
            <a:endParaRPr lang="en-GB" sz="1000" smtClean="0">
              <a:latin typeface="Arial" charset="0"/>
              <a:cs typeface="Arial" charset="0"/>
            </a:endParaRPr>
          </a:p>
          <a:p>
            <a:pPr marL="0" indent="0" algn="just" eaLnBrk="1" hangingPunct="1"/>
            <a:r>
              <a:rPr lang="en-GB" smtClean="0">
                <a:latin typeface="Arial" charset="0"/>
                <a:cs typeface="Arial" charset="0"/>
              </a:rPr>
              <a:t>It also performs better at higher temperatures than most other materials</a:t>
            </a:r>
          </a:p>
          <a:p>
            <a:pPr marL="766763" lvl="1" algn="just" eaLnBrk="1" hangingPunct="1"/>
            <a:endParaRPr lang="en-GB" sz="1000" smtClean="0">
              <a:latin typeface="Arial" charset="0"/>
              <a:cs typeface="Arial" charset="0"/>
            </a:endParaRPr>
          </a:p>
          <a:p>
            <a:pPr marL="766763" lvl="1" algn="just" eaLnBrk="1" hangingPunct="1"/>
            <a:r>
              <a:rPr lang="en-GB" smtClean="0">
                <a:latin typeface="Arial" charset="0"/>
                <a:cs typeface="Arial" charset="0"/>
              </a:rPr>
              <a:t>With the exception of Titanium!</a:t>
            </a:r>
          </a:p>
        </p:txBody>
      </p:sp>
      <p:pic>
        <p:nvPicPr>
          <p:cNvPr id="18437" name="Picture 5"/>
          <p:cNvPicPr>
            <a:picLocks noChangeAspect="1" noChangeArrowheads="1"/>
          </p:cNvPicPr>
          <p:nvPr/>
        </p:nvPicPr>
        <p:blipFill>
          <a:blip r:embed="rId3" cstate="print"/>
          <a:srcRect/>
          <a:stretch>
            <a:fillRect/>
          </a:stretch>
        </p:blipFill>
        <p:spPr bwMode="auto">
          <a:xfrm>
            <a:off x="5724525" y="4437063"/>
            <a:ext cx="2209800" cy="2209800"/>
          </a:xfrm>
          <a:prstGeom prst="rect">
            <a:avLst/>
          </a:prstGeom>
          <a:noFill/>
          <a:ln w="9525">
            <a:solidFill>
              <a:srgbClr val="FFFF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4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smtClean="0">
                <a:latin typeface="Arial" charset="0"/>
                <a:cs typeface="Arial" charset="0"/>
              </a:rPr>
              <a:t>Steel and It’s Alloys - Advantages</a:t>
            </a:r>
          </a:p>
        </p:txBody>
      </p:sp>
      <p:sp>
        <p:nvSpPr>
          <p:cNvPr id="19460" name="Rectangle 4"/>
          <p:cNvSpPr>
            <a:spLocks noGrp="1" noChangeArrowheads="1"/>
          </p:cNvSpPr>
          <p:nvPr>
            <p:ph type="body" idx="1"/>
          </p:nvPr>
        </p:nvSpPr>
        <p:spPr>
          <a:xfrm>
            <a:off x="539750" y="981075"/>
            <a:ext cx="8077200" cy="5732463"/>
          </a:xfrm>
          <a:noFill/>
        </p:spPr>
        <p:txBody>
          <a:bodyPr/>
          <a:lstStyle/>
          <a:p>
            <a:pPr marL="0" indent="0" algn="just" eaLnBrk="1" hangingPunct="1">
              <a:lnSpc>
                <a:spcPct val="90000"/>
              </a:lnSpc>
            </a:pPr>
            <a:r>
              <a:rPr lang="en-GB" smtClean="0">
                <a:latin typeface="Arial" charset="0"/>
                <a:cs typeface="Arial" charset="0"/>
              </a:rPr>
              <a:t>The advantages of using Steel and Steel Alloys are:</a:t>
            </a:r>
          </a:p>
          <a:p>
            <a:pPr marL="0" indent="0" algn="just" eaLnBrk="1" hangingPunct="1">
              <a:lnSpc>
                <a:spcPct val="90000"/>
              </a:lnSpc>
            </a:pPr>
            <a:endParaRPr lang="en-GB" sz="1000" smtClean="0">
              <a:latin typeface="Arial" charset="0"/>
              <a:cs typeface="Arial" charset="0"/>
            </a:endParaRPr>
          </a:p>
          <a:p>
            <a:pPr marL="766763" lvl="1" algn="just" eaLnBrk="1" hangingPunct="1">
              <a:lnSpc>
                <a:spcPct val="90000"/>
              </a:lnSpc>
            </a:pPr>
            <a:r>
              <a:rPr lang="en-GB" smtClean="0">
                <a:latin typeface="Arial" charset="0"/>
                <a:cs typeface="Arial" charset="0"/>
              </a:rPr>
              <a:t>The material is cheap and readily available</a:t>
            </a:r>
          </a:p>
          <a:p>
            <a:pPr marL="766763" lvl="1" algn="just" eaLnBrk="1" hangingPunct="1">
              <a:lnSpc>
                <a:spcPct val="90000"/>
              </a:lnSpc>
            </a:pPr>
            <a:endParaRPr lang="en-GB" sz="1000" smtClean="0">
              <a:latin typeface="Arial" charset="0"/>
              <a:cs typeface="Arial" charset="0"/>
            </a:endParaRPr>
          </a:p>
          <a:p>
            <a:pPr marL="766763" lvl="1" algn="just" eaLnBrk="1" hangingPunct="1">
              <a:lnSpc>
                <a:spcPct val="90000"/>
              </a:lnSpc>
            </a:pPr>
            <a:r>
              <a:rPr lang="en-GB" smtClean="0">
                <a:latin typeface="Arial" charset="0"/>
                <a:cs typeface="Arial" charset="0"/>
              </a:rPr>
              <a:t>Consistent strength – useful where space is limited. High tensile steels have a High </a:t>
            </a:r>
            <a:r>
              <a:rPr lang="en-GB" i="1" smtClean="0">
                <a:latin typeface="Arial" charset="0"/>
                <a:cs typeface="Arial" charset="0"/>
              </a:rPr>
              <a:t>Strength to Weight Ratio</a:t>
            </a:r>
            <a:endParaRPr lang="en-GB" smtClean="0">
              <a:latin typeface="Arial" charset="0"/>
              <a:cs typeface="Arial" charset="0"/>
            </a:endParaRPr>
          </a:p>
          <a:p>
            <a:pPr marL="766763" lvl="1" algn="just" eaLnBrk="1" hangingPunct="1">
              <a:lnSpc>
                <a:spcPct val="90000"/>
              </a:lnSpc>
            </a:pPr>
            <a:endParaRPr lang="en-GB" sz="1000" smtClean="0">
              <a:latin typeface="Arial" charset="0"/>
              <a:cs typeface="Arial" charset="0"/>
            </a:endParaRPr>
          </a:p>
          <a:p>
            <a:pPr marL="766763" lvl="1" algn="just" eaLnBrk="1" hangingPunct="1">
              <a:lnSpc>
                <a:spcPct val="90000"/>
              </a:lnSpc>
            </a:pPr>
            <a:r>
              <a:rPr lang="en-GB" smtClean="0">
                <a:latin typeface="Arial" charset="0"/>
                <a:cs typeface="Arial" charset="0"/>
              </a:rPr>
              <a:t>They have a wide range of properties available by suitable choice of alloy and heat treatment. Some Stainless Steels are highly resistant to corrosion</a:t>
            </a:r>
          </a:p>
          <a:p>
            <a:pPr marL="766763" lvl="1" algn="just" eaLnBrk="1" hangingPunct="1">
              <a:lnSpc>
                <a:spcPct val="90000"/>
              </a:lnSpc>
            </a:pPr>
            <a:endParaRPr lang="en-GB" sz="1000" smtClean="0">
              <a:latin typeface="Arial" charset="0"/>
              <a:cs typeface="Arial" charset="0"/>
            </a:endParaRPr>
          </a:p>
          <a:p>
            <a:pPr marL="766763" lvl="1" algn="just" eaLnBrk="1" hangingPunct="1">
              <a:lnSpc>
                <a:spcPct val="90000"/>
              </a:lnSpc>
            </a:pPr>
            <a:r>
              <a:rPr lang="en-GB" smtClean="0">
                <a:latin typeface="Arial" charset="0"/>
                <a:cs typeface="Arial" charset="0"/>
              </a:rPr>
              <a:t>Hard surface that is resistant to wear</a:t>
            </a:r>
          </a:p>
          <a:p>
            <a:pPr marL="766763" lvl="1" algn="just" eaLnBrk="1" hangingPunct="1">
              <a:lnSpc>
                <a:spcPct val="90000"/>
              </a:lnSpc>
            </a:pPr>
            <a:endParaRPr lang="en-GB" sz="1000" smtClean="0">
              <a:latin typeface="Arial" charset="0"/>
              <a:cs typeface="Arial" charset="0"/>
            </a:endParaRPr>
          </a:p>
          <a:p>
            <a:pPr marL="766763" lvl="1" algn="just" eaLnBrk="1" hangingPunct="1">
              <a:lnSpc>
                <a:spcPct val="90000"/>
              </a:lnSpc>
            </a:pPr>
            <a:r>
              <a:rPr lang="en-GB" smtClean="0">
                <a:latin typeface="Arial" charset="0"/>
                <a:cs typeface="Arial" charset="0"/>
              </a:rPr>
              <a:t>More suitable for use at higher temperatures than light alloys, but not as good as Titanium Alloys</a:t>
            </a:r>
          </a:p>
          <a:p>
            <a:pPr marL="766763" lvl="1" algn="just" eaLnBrk="1" hangingPunct="1">
              <a:lnSpc>
                <a:spcPct val="90000"/>
              </a:lnSpc>
            </a:pPr>
            <a:endParaRPr lang="en-GB" sz="1000" i="1" smtClean="0">
              <a:latin typeface="Arial" charset="0"/>
              <a:cs typeface="Arial" charset="0"/>
            </a:endParaRPr>
          </a:p>
          <a:p>
            <a:pPr marL="766763" lvl="1" algn="just" eaLnBrk="1" hangingPunct="1">
              <a:lnSpc>
                <a:spcPct val="90000"/>
              </a:lnSpc>
            </a:pPr>
            <a:r>
              <a:rPr lang="en-GB" smtClean="0">
                <a:latin typeface="Arial" charset="0"/>
                <a:cs typeface="Arial" charset="0"/>
              </a:rPr>
              <a:t>Easily joined and have very good electrical and magnetic screening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6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6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6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60">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460">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46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smtClean="0">
                <a:latin typeface="Arial" charset="0"/>
                <a:cs typeface="Arial" charset="0"/>
              </a:rPr>
              <a:t>Steel and It’s Alloys - Disadvantages</a:t>
            </a:r>
          </a:p>
        </p:txBody>
      </p:sp>
      <p:sp>
        <p:nvSpPr>
          <p:cNvPr id="43011" name="Rectangle 3"/>
          <p:cNvSpPr>
            <a:spLocks noChangeArrowheads="1"/>
          </p:cNvSpPr>
          <p:nvPr/>
        </p:nvSpPr>
        <p:spPr bwMode="auto">
          <a:xfrm>
            <a:off x="533400" y="1447800"/>
            <a:ext cx="8077200" cy="4724400"/>
          </a:xfrm>
          <a:prstGeom prst="rect">
            <a:avLst/>
          </a:prstGeom>
          <a:noFill/>
          <a:ln w="9525">
            <a:noFill/>
            <a:miter lim="800000"/>
            <a:headEnd/>
            <a:tailEnd/>
          </a:ln>
        </p:spPr>
        <p:txBody>
          <a:bodyPr/>
          <a:lstStyle/>
          <a:p>
            <a:pPr algn="just">
              <a:lnSpc>
                <a:spcPct val="90000"/>
              </a:lnSpc>
              <a:spcBef>
                <a:spcPct val="20000"/>
              </a:spcBef>
            </a:pPr>
            <a:r>
              <a:rPr lang="en-GB" sz="2400"/>
              <a:t>Even with all those advantages, they do have some disadvantages;</a:t>
            </a:r>
          </a:p>
          <a:p>
            <a:pPr marL="766763" lvl="1" indent="-285750" algn="just">
              <a:lnSpc>
                <a:spcPct val="90000"/>
              </a:lnSpc>
              <a:spcBef>
                <a:spcPct val="20000"/>
              </a:spcBef>
              <a:buFontTx/>
              <a:buChar char="–"/>
            </a:pPr>
            <a:endParaRPr lang="en-GB" sz="2400"/>
          </a:p>
          <a:p>
            <a:pPr marL="766763" lvl="1" indent="-285750" algn="just">
              <a:lnSpc>
                <a:spcPct val="90000"/>
              </a:lnSpc>
              <a:spcBef>
                <a:spcPct val="20000"/>
              </a:spcBef>
              <a:buFontTx/>
              <a:buChar char="–"/>
            </a:pPr>
            <a:r>
              <a:rPr lang="en-GB" sz="2400"/>
              <a:t>With the exception of High Tensile Alloys, the vast majority have a poor </a:t>
            </a:r>
            <a:r>
              <a:rPr lang="en-GB" sz="2400" i="1"/>
              <a:t>Strength to Weight Ratio</a:t>
            </a:r>
            <a:r>
              <a:rPr lang="en-GB" sz="2400"/>
              <a:t>.</a:t>
            </a:r>
          </a:p>
          <a:p>
            <a:pPr marL="766763" lvl="1" indent="-285750" algn="just">
              <a:lnSpc>
                <a:spcPct val="90000"/>
              </a:lnSpc>
              <a:spcBef>
                <a:spcPct val="20000"/>
              </a:spcBef>
              <a:buFontTx/>
              <a:buChar char="–"/>
            </a:pPr>
            <a:endParaRPr lang="en-GB" sz="2400"/>
          </a:p>
          <a:p>
            <a:pPr marL="766763" lvl="1" indent="-285750" algn="just">
              <a:lnSpc>
                <a:spcPct val="90000"/>
              </a:lnSpc>
              <a:spcBef>
                <a:spcPct val="20000"/>
              </a:spcBef>
              <a:buFontTx/>
              <a:buChar char="–"/>
            </a:pPr>
            <a:r>
              <a:rPr lang="en-GB" sz="2400"/>
              <a:t>The material is heavy, so care must be taken no to use very thin sections, or buckling will result.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30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GB" smtClean="0">
                <a:latin typeface="Arial" charset="0"/>
                <a:cs typeface="Arial" charset="0"/>
              </a:rPr>
              <a:t>Titanium and It’s Alloys</a:t>
            </a:r>
          </a:p>
        </p:txBody>
      </p:sp>
      <p:sp>
        <p:nvSpPr>
          <p:cNvPr id="6147" name="Rectangle 3"/>
          <p:cNvSpPr>
            <a:spLocks noGrp="1" noChangeArrowheads="1"/>
          </p:cNvSpPr>
          <p:nvPr>
            <p:ph type="body" idx="1"/>
          </p:nvPr>
        </p:nvSpPr>
        <p:spPr>
          <a:xfrm>
            <a:off x="468313" y="1341438"/>
            <a:ext cx="8229600" cy="4525962"/>
          </a:xfrm>
        </p:spPr>
        <p:txBody>
          <a:bodyPr/>
          <a:lstStyle/>
          <a:p>
            <a:pPr marL="0" indent="0" algn="just" eaLnBrk="1" hangingPunct="1"/>
            <a:r>
              <a:rPr lang="en-GB" smtClean="0">
                <a:latin typeface="Arial" charset="0"/>
                <a:cs typeface="Arial" charset="0"/>
              </a:rPr>
              <a:t>Titanium and it’s alloys are expensive, but they have a high </a:t>
            </a:r>
            <a:r>
              <a:rPr lang="en-GB" i="1" smtClean="0">
                <a:latin typeface="Arial" charset="0"/>
                <a:cs typeface="Arial" charset="0"/>
              </a:rPr>
              <a:t>Strength to Weight Ratio</a:t>
            </a:r>
            <a:endParaRPr lang="en-GB" smtClean="0">
              <a:latin typeface="Arial" charset="0"/>
              <a:cs typeface="Arial" charset="0"/>
            </a:endParaRPr>
          </a:p>
          <a:p>
            <a:pPr marL="0" indent="0" algn="just" eaLnBrk="1" hangingPunct="1"/>
            <a:endParaRPr lang="en-GB" sz="1000" smtClean="0">
              <a:latin typeface="Arial" charset="0"/>
              <a:cs typeface="Arial" charset="0"/>
            </a:endParaRPr>
          </a:p>
          <a:p>
            <a:pPr marL="0" indent="0" algn="just" eaLnBrk="1" hangingPunct="1"/>
            <a:r>
              <a:rPr lang="en-GB" smtClean="0">
                <a:latin typeface="Arial" charset="0"/>
                <a:cs typeface="Arial" charset="0"/>
              </a:rPr>
              <a:t>Titanium has properties close to steel, but are much lighter</a:t>
            </a:r>
          </a:p>
          <a:p>
            <a:pPr marL="766763" lvl="1" algn="just" eaLnBrk="1" hangingPunct="1"/>
            <a:endParaRPr lang="en-GB" sz="1000" smtClean="0">
              <a:latin typeface="Arial" charset="0"/>
              <a:cs typeface="Arial" charset="0"/>
            </a:endParaRPr>
          </a:p>
          <a:p>
            <a:pPr marL="766763" lvl="1" algn="just" eaLnBrk="1" hangingPunct="1"/>
            <a:r>
              <a:rPr lang="en-GB" smtClean="0">
                <a:latin typeface="Arial" charset="0"/>
                <a:cs typeface="Arial" charset="0"/>
              </a:rPr>
              <a:t>Can also maintain strength at high temperatures</a:t>
            </a:r>
          </a:p>
          <a:p>
            <a:pPr marL="766763" lvl="1" algn="just" eaLnBrk="1" hangingPunct="1"/>
            <a:endParaRPr lang="en-GB" sz="1000" smtClean="0">
              <a:latin typeface="Arial" charset="0"/>
              <a:cs typeface="Arial" charset="0"/>
            </a:endParaRPr>
          </a:p>
          <a:p>
            <a:pPr marL="766763" lvl="1" algn="just" eaLnBrk="1" hangingPunct="1"/>
            <a:r>
              <a:rPr lang="en-GB" smtClean="0">
                <a:latin typeface="Arial" charset="0"/>
                <a:cs typeface="Arial" charset="0"/>
              </a:rPr>
              <a:t>Hence the material is used extensively within Gas Turbines for components such as;</a:t>
            </a:r>
          </a:p>
        </p:txBody>
      </p:sp>
      <p:sp>
        <p:nvSpPr>
          <p:cNvPr id="6148" name="Text Box 4"/>
          <p:cNvSpPr txBox="1">
            <a:spLocks noChangeArrowheads="1"/>
          </p:cNvSpPr>
          <p:nvPr/>
        </p:nvSpPr>
        <p:spPr bwMode="auto">
          <a:xfrm rot="-987373">
            <a:off x="1295400" y="4937125"/>
            <a:ext cx="1673225" cy="396875"/>
          </a:xfrm>
          <a:prstGeom prst="rect">
            <a:avLst/>
          </a:prstGeom>
          <a:noFill/>
          <a:ln w="9525">
            <a:noFill/>
            <a:miter lim="800000"/>
            <a:headEnd/>
            <a:tailEnd/>
          </a:ln>
        </p:spPr>
        <p:txBody>
          <a:bodyPr>
            <a:spAutoFit/>
          </a:bodyPr>
          <a:lstStyle/>
          <a:p>
            <a:pPr marL="457200" indent="-457200" algn="ctr" eaLnBrk="0" hangingPunct="0">
              <a:spcBef>
                <a:spcPct val="50000"/>
              </a:spcBef>
            </a:pPr>
            <a:r>
              <a:rPr lang="en-GB" sz="2000">
                <a:solidFill>
                  <a:srgbClr val="FFFF00"/>
                </a:solidFill>
              </a:rPr>
              <a:t>Jet Pipes</a:t>
            </a:r>
          </a:p>
        </p:txBody>
      </p:sp>
      <p:sp>
        <p:nvSpPr>
          <p:cNvPr id="6149" name="Text Box 5"/>
          <p:cNvSpPr txBox="1">
            <a:spLocks noChangeArrowheads="1"/>
          </p:cNvSpPr>
          <p:nvPr/>
        </p:nvSpPr>
        <p:spPr bwMode="auto">
          <a:xfrm rot="1379542">
            <a:off x="2743200" y="5622925"/>
            <a:ext cx="1673225" cy="396875"/>
          </a:xfrm>
          <a:prstGeom prst="rect">
            <a:avLst/>
          </a:prstGeom>
          <a:noFill/>
          <a:ln w="9525">
            <a:noFill/>
            <a:miter lim="800000"/>
            <a:headEnd/>
            <a:tailEnd/>
          </a:ln>
        </p:spPr>
        <p:txBody>
          <a:bodyPr>
            <a:spAutoFit/>
          </a:bodyPr>
          <a:lstStyle/>
          <a:p>
            <a:pPr marL="457200" indent="-457200" algn="ctr" eaLnBrk="0" hangingPunct="0">
              <a:spcBef>
                <a:spcPct val="50000"/>
              </a:spcBef>
            </a:pPr>
            <a:r>
              <a:rPr lang="en-GB" sz="2000">
                <a:solidFill>
                  <a:srgbClr val="FFFF00"/>
                </a:solidFill>
              </a:rPr>
              <a:t>Ducts</a:t>
            </a:r>
          </a:p>
        </p:txBody>
      </p:sp>
      <p:sp>
        <p:nvSpPr>
          <p:cNvPr id="6150" name="Text Box 6"/>
          <p:cNvSpPr txBox="1">
            <a:spLocks noChangeArrowheads="1"/>
          </p:cNvSpPr>
          <p:nvPr/>
        </p:nvSpPr>
        <p:spPr bwMode="auto">
          <a:xfrm rot="466133">
            <a:off x="3810000" y="4937125"/>
            <a:ext cx="1673225" cy="396875"/>
          </a:xfrm>
          <a:prstGeom prst="rect">
            <a:avLst/>
          </a:prstGeom>
          <a:noFill/>
          <a:ln w="9525">
            <a:noFill/>
            <a:miter lim="800000"/>
            <a:headEnd/>
            <a:tailEnd/>
          </a:ln>
        </p:spPr>
        <p:txBody>
          <a:bodyPr>
            <a:spAutoFit/>
          </a:bodyPr>
          <a:lstStyle/>
          <a:p>
            <a:pPr marL="457200" indent="-457200" algn="ctr" eaLnBrk="0" hangingPunct="0">
              <a:spcBef>
                <a:spcPct val="50000"/>
              </a:spcBef>
            </a:pPr>
            <a:r>
              <a:rPr lang="en-GB" sz="2000">
                <a:solidFill>
                  <a:srgbClr val="FFFF00"/>
                </a:solidFill>
              </a:rPr>
              <a:t>Casings</a:t>
            </a:r>
          </a:p>
        </p:txBody>
      </p:sp>
      <p:sp>
        <p:nvSpPr>
          <p:cNvPr id="6151" name="Text Box 7"/>
          <p:cNvSpPr txBox="1">
            <a:spLocks noChangeArrowheads="1"/>
          </p:cNvSpPr>
          <p:nvPr/>
        </p:nvSpPr>
        <p:spPr bwMode="auto">
          <a:xfrm rot="-987373">
            <a:off x="4572000" y="5546725"/>
            <a:ext cx="3919538" cy="396875"/>
          </a:xfrm>
          <a:prstGeom prst="rect">
            <a:avLst/>
          </a:prstGeom>
          <a:noFill/>
          <a:ln w="9525">
            <a:noFill/>
            <a:miter lim="800000"/>
            <a:headEnd/>
            <a:tailEnd/>
          </a:ln>
        </p:spPr>
        <p:txBody>
          <a:bodyPr>
            <a:spAutoFit/>
          </a:bodyPr>
          <a:lstStyle/>
          <a:p>
            <a:pPr marL="457200" indent="-457200" algn="ctr" eaLnBrk="0" hangingPunct="0">
              <a:spcBef>
                <a:spcPct val="50000"/>
              </a:spcBef>
            </a:pPr>
            <a:r>
              <a:rPr lang="en-GB" sz="2000">
                <a:solidFill>
                  <a:srgbClr val="FFFF00"/>
                </a:solidFill>
              </a:rPr>
              <a:t>Compressor Blades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14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14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150">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1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P spid="6148" grpId="0" build="p" autoUpdateAnimBg="0"/>
      <p:bldP spid="6149" grpId="0" build="p" autoUpdateAnimBg="0"/>
      <p:bldP spid="6150" grpId="0" build="p" autoUpdateAnimBg="0"/>
      <p:bldP spid="6151"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1403350" y="2276475"/>
            <a:ext cx="6400800" cy="1752600"/>
          </a:xfrm>
        </p:spPr>
        <p:txBody>
          <a:bodyPr/>
          <a:lstStyle/>
          <a:p>
            <a:pPr eaLnBrk="1" hangingPunct="1"/>
            <a:r>
              <a:rPr lang="en-GB" sz="3200" smtClean="0">
                <a:latin typeface="Arial" charset="0"/>
                <a:cs typeface="Arial" charset="0"/>
              </a:rPr>
              <a:t>Chapter 2: </a:t>
            </a:r>
          </a:p>
          <a:p>
            <a:pPr eaLnBrk="1" hangingPunct="1"/>
            <a:r>
              <a:rPr lang="en-GB" sz="3200" smtClean="0">
                <a:latin typeface="Arial" charset="0"/>
                <a:cs typeface="Arial" charset="0"/>
              </a:rPr>
              <a:t>Materials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GB" smtClean="0">
                <a:latin typeface="Arial" charset="0"/>
                <a:cs typeface="Arial" charset="0"/>
              </a:rPr>
              <a:t>Titanium and It’s Alloys</a:t>
            </a:r>
          </a:p>
        </p:txBody>
      </p:sp>
      <p:sp>
        <p:nvSpPr>
          <p:cNvPr id="44035" name="Rectangle 3"/>
          <p:cNvSpPr>
            <a:spLocks noChangeArrowheads="1"/>
          </p:cNvSpPr>
          <p:nvPr/>
        </p:nvSpPr>
        <p:spPr bwMode="auto">
          <a:xfrm>
            <a:off x="533400" y="1412875"/>
            <a:ext cx="8077200" cy="4648200"/>
          </a:xfrm>
          <a:prstGeom prst="rect">
            <a:avLst/>
          </a:prstGeom>
          <a:noFill/>
          <a:ln w="9525">
            <a:noFill/>
            <a:miter lim="800000"/>
            <a:headEnd/>
            <a:tailEnd/>
          </a:ln>
        </p:spPr>
        <p:txBody>
          <a:bodyPr/>
          <a:lstStyle/>
          <a:p>
            <a:pPr algn="just">
              <a:lnSpc>
                <a:spcPct val="90000"/>
              </a:lnSpc>
              <a:spcBef>
                <a:spcPct val="20000"/>
              </a:spcBef>
            </a:pPr>
            <a:r>
              <a:rPr lang="en-GB" sz="2400"/>
              <a:t>Titanium can be </a:t>
            </a:r>
            <a:r>
              <a:rPr lang="en-GB" sz="2400" i="1"/>
              <a:t>Super-plastically Formed</a:t>
            </a:r>
            <a:r>
              <a:rPr lang="en-GB" sz="2400"/>
              <a:t>, which allows very strong and light items to be manufactured, such as pressure vessels</a:t>
            </a:r>
          </a:p>
          <a:p>
            <a:pPr algn="just">
              <a:lnSpc>
                <a:spcPct val="90000"/>
              </a:lnSpc>
              <a:spcBef>
                <a:spcPct val="20000"/>
              </a:spcBef>
            </a:pPr>
            <a:endParaRPr lang="en-GB" sz="2400"/>
          </a:p>
          <a:p>
            <a:pPr algn="just">
              <a:lnSpc>
                <a:spcPct val="90000"/>
              </a:lnSpc>
              <a:spcBef>
                <a:spcPct val="20000"/>
              </a:spcBef>
            </a:pPr>
            <a:r>
              <a:rPr lang="en-GB" sz="2400"/>
              <a:t>Titanium can also be </a:t>
            </a:r>
            <a:r>
              <a:rPr lang="en-GB" sz="2400" i="1"/>
              <a:t>Diffussion Bonded</a:t>
            </a:r>
            <a:r>
              <a:rPr lang="en-GB" sz="2400"/>
              <a:t>, where two pieces of titanium are pressed together (at a precise temperature) and will fuse to become a single piece</a:t>
            </a:r>
          </a:p>
          <a:p>
            <a:pPr marL="766763" lvl="1" indent="-285750" algn="just">
              <a:lnSpc>
                <a:spcPct val="90000"/>
              </a:lnSpc>
              <a:spcBef>
                <a:spcPct val="20000"/>
              </a:spcBef>
              <a:buFontTx/>
              <a:buChar char="–"/>
            </a:pPr>
            <a:endParaRPr lang="en-GB" sz="2400"/>
          </a:p>
          <a:p>
            <a:pPr marL="766763" lvl="1" indent="-285750" algn="just">
              <a:lnSpc>
                <a:spcPct val="90000"/>
              </a:lnSpc>
              <a:spcBef>
                <a:spcPct val="20000"/>
              </a:spcBef>
              <a:buFontTx/>
              <a:buChar char="–"/>
            </a:pPr>
            <a:r>
              <a:rPr lang="en-GB" sz="2400"/>
              <a:t>This allows for greater flexibility of design when combined with </a:t>
            </a:r>
            <a:r>
              <a:rPr lang="en-GB" sz="2400" i="1"/>
              <a:t>Super-plastic Formation</a:t>
            </a:r>
            <a:endParaRPr lang="en-GB"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40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GB" smtClean="0">
                <a:latin typeface="Arial" charset="0"/>
                <a:cs typeface="Arial" charset="0"/>
              </a:rPr>
              <a:t>Titanium and It’s Alloys</a:t>
            </a:r>
          </a:p>
        </p:txBody>
      </p:sp>
      <p:sp>
        <p:nvSpPr>
          <p:cNvPr id="20483" name="Rectangle 3"/>
          <p:cNvSpPr>
            <a:spLocks noGrp="1" noChangeArrowheads="1"/>
          </p:cNvSpPr>
          <p:nvPr>
            <p:ph type="body" idx="1"/>
          </p:nvPr>
        </p:nvSpPr>
        <p:spPr>
          <a:xfrm>
            <a:off x="539750" y="981075"/>
            <a:ext cx="8077200" cy="5410200"/>
          </a:xfrm>
        </p:spPr>
        <p:txBody>
          <a:bodyPr/>
          <a:lstStyle/>
          <a:p>
            <a:pPr marL="0" indent="0" algn="just" eaLnBrk="1" hangingPunct="1"/>
            <a:r>
              <a:rPr lang="en-GB" smtClean="0">
                <a:latin typeface="Arial" charset="0"/>
                <a:cs typeface="Arial" charset="0"/>
              </a:rPr>
              <a:t>With the increase in the use of Carbon Fibre Re-inforced Plastic (CFRP), Titanium components have become more attractive to designers</a:t>
            </a:r>
          </a:p>
          <a:p>
            <a:pPr marL="766763" lvl="1" algn="just" eaLnBrk="1" hangingPunct="1"/>
            <a:endParaRPr lang="en-GB" sz="1000" smtClean="0">
              <a:latin typeface="Arial" charset="0"/>
              <a:cs typeface="Arial" charset="0"/>
            </a:endParaRPr>
          </a:p>
          <a:p>
            <a:pPr marL="766763" lvl="1" algn="just" eaLnBrk="1" hangingPunct="1"/>
            <a:r>
              <a:rPr lang="en-GB" smtClean="0">
                <a:latin typeface="Arial" charset="0"/>
                <a:cs typeface="Arial" charset="0"/>
              </a:rPr>
              <a:t>The </a:t>
            </a:r>
            <a:r>
              <a:rPr lang="en-GB" i="1" smtClean="0">
                <a:latin typeface="Arial" charset="0"/>
                <a:cs typeface="Arial" charset="0"/>
              </a:rPr>
              <a:t>Co-efficient of Thermal Expansion</a:t>
            </a:r>
            <a:r>
              <a:rPr lang="en-GB" smtClean="0">
                <a:latin typeface="Arial" charset="0"/>
                <a:cs typeface="Arial" charset="0"/>
              </a:rPr>
              <a:t> of Titanium is very low – similar to that of CFRP, so that the two materials can be bolted together</a:t>
            </a:r>
          </a:p>
          <a:p>
            <a:pPr marL="766763" lvl="1" algn="just" eaLnBrk="1" hangingPunct="1"/>
            <a:endParaRPr lang="en-GB" sz="900" smtClean="0">
              <a:latin typeface="Arial" charset="0"/>
              <a:cs typeface="Arial" charset="0"/>
            </a:endParaRPr>
          </a:p>
          <a:p>
            <a:pPr marL="766763" lvl="1" algn="just" eaLnBrk="1" hangingPunct="1"/>
            <a:r>
              <a:rPr lang="en-GB" smtClean="0">
                <a:latin typeface="Arial" charset="0"/>
                <a:cs typeface="Arial" charset="0"/>
              </a:rPr>
              <a:t>This minimises thermal strain experienced when the airframe temperature changes</a:t>
            </a:r>
          </a:p>
          <a:p>
            <a:pPr marL="766763" lvl="1" algn="just" eaLnBrk="1" hangingPunct="1"/>
            <a:endParaRPr lang="en-GB" sz="1000" smtClean="0">
              <a:latin typeface="Arial" charset="0"/>
              <a:cs typeface="Arial" charset="0"/>
            </a:endParaRPr>
          </a:p>
          <a:p>
            <a:pPr marL="766763" lvl="1" algn="just" eaLnBrk="1" hangingPunct="1"/>
            <a:r>
              <a:rPr lang="en-GB" smtClean="0">
                <a:latin typeface="Arial" charset="0"/>
                <a:cs typeface="Arial" charset="0"/>
              </a:rPr>
              <a:t>Potential difference between the two materials is also very low, which minimises </a:t>
            </a:r>
            <a:r>
              <a:rPr lang="en-GB" i="1" smtClean="0">
                <a:latin typeface="Arial" charset="0"/>
                <a:cs typeface="Arial" charset="0"/>
              </a:rPr>
              <a:t>Galvanic Corrosion</a:t>
            </a:r>
            <a:r>
              <a:rPr lang="en-GB" smtClean="0">
                <a:latin typeface="Arial" charset="0"/>
                <a:cs typeface="Arial" charset="0"/>
              </a:rPr>
              <a:t>.</a:t>
            </a:r>
          </a:p>
          <a:p>
            <a:pPr marL="766763" lvl="1" algn="just" eaLnBrk="1" hangingPunct="1"/>
            <a:endParaRPr lang="en-GB" sz="1000" smtClean="0">
              <a:latin typeface="Arial" charset="0"/>
              <a:cs typeface="Arial" charset="0"/>
            </a:endParaRPr>
          </a:p>
          <a:p>
            <a:pPr marL="766763" lvl="1" algn="just" eaLnBrk="1" hangingPunct="1"/>
            <a:r>
              <a:rPr lang="en-GB" smtClean="0">
                <a:latin typeface="Arial" charset="0"/>
                <a:cs typeface="Arial" charset="0"/>
              </a:rPr>
              <a:t>Therefore it is safe to have these two materials together as the risk of causing one to preferentially corrode is small</a:t>
            </a:r>
          </a:p>
          <a:p>
            <a:pPr marL="0" indent="0" algn="just" eaLnBrk="1" hangingPunct="1"/>
            <a:endParaRPr lang="en-GB" sz="1000"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GB" smtClean="0">
                <a:latin typeface="Arial" charset="0"/>
                <a:cs typeface="Arial" charset="0"/>
              </a:rPr>
              <a:t>Titanium and It’s Alloys Advantages</a:t>
            </a:r>
          </a:p>
        </p:txBody>
      </p:sp>
      <p:sp>
        <p:nvSpPr>
          <p:cNvPr id="21507" name="Rectangle 3"/>
          <p:cNvSpPr>
            <a:spLocks noGrp="1" noChangeArrowheads="1"/>
          </p:cNvSpPr>
          <p:nvPr>
            <p:ph type="body" idx="1"/>
          </p:nvPr>
        </p:nvSpPr>
        <p:spPr>
          <a:xfrm>
            <a:off x="468313" y="1052513"/>
            <a:ext cx="8229600" cy="4525962"/>
          </a:xfrm>
        </p:spPr>
        <p:txBody>
          <a:bodyPr/>
          <a:lstStyle/>
          <a:p>
            <a:pPr marL="0" indent="0" algn="just" eaLnBrk="1" hangingPunct="1">
              <a:lnSpc>
                <a:spcPct val="90000"/>
              </a:lnSpc>
            </a:pPr>
            <a:r>
              <a:rPr lang="en-GB" smtClean="0">
                <a:latin typeface="Arial" charset="0"/>
                <a:cs typeface="Arial" charset="0"/>
              </a:rPr>
              <a:t>The advantages of utilising Titanium and Titanium Alloys within airframes are;</a:t>
            </a:r>
          </a:p>
          <a:p>
            <a:pPr marL="0" indent="0" algn="just" eaLnBrk="1" hangingPunct="1">
              <a:lnSpc>
                <a:spcPct val="90000"/>
              </a:lnSpc>
            </a:pPr>
            <a:endParaRPr lang="en-GB" sz="1000" smtClean="0">
              <a:latin typeface="Arial" charset="0"/>
              <a:cs typeface="Arial" charset="0"/>
            </a:endParaRPr>
          </a:p>
          <a:p>
            <a:pPr marL="766763" lvl="1" algn="just" eaLnBrk="1" hangingPunct="1">
              <a:lnSpc>
                <a:spcPct val="90000"/>
              </a:lnSpc>
            </a:pPr>
            <a:r>
              <a:rPr lang="en-GB" smtClean="0">
                <a:latin typeface="Arial" charset="0"/>
                <a:cs typeface="Arial" charset="0"/>
              </a:rPr>
              <a:t>They have a much higher </a:t>
            </a:r>
            <a:r>
              <a:rPr lang="en-GB" i="1" smtClean="0">
                <a:latin typeface="Arial" charset="0"/>
                <a:cs typeface="Arial" charset="0"/>
              </a:rPr>
              <a:t>Strength to Weight Ratio </a:t>
            </a:r>
            <a:r>
              <a:rPr lang="en-GB" smtClean="0">
                <a:latin typeface="Arial" charset="0"/>
                <a:cs typeface="Arial" charset="0"/>
              </a:rPr>
              <a:t>than Steel</a:t>
            </a:r>
          </a:p>
          <a:p>
            <a:pPr marL="766763" lvl="1" algn="just" eaLnBrk="1" hangingPunct="1">
              <a:lnSpc>
                <a:spcPct val="90000"/>
              </a:lnSpc>
            </a:pPr>
            <a:endParaRPr lang="en-GB" sz="1000" smtClean="0">
              <a:latin typeface="Arial" charset="0"/>
              <a:cs typeface="Arial" charset="0"/>
            </a:endParaRPr>
          </a:p>
          <a:p>
            <a:pPr marL="766763" lvl="1" algn="just" eaLnBrk="1" hangingPunct="1">
              <a:lnSpc>
                <a:spcPct val="90000"/>
              </a:lnSpc>
            </a:pPr>
            <a:r>
              <a:rPr lang="en-GB" smtClean="0">
                <a:latin typeface="Arial" charset="0"/>
                <a:cs typeface="Arial" charset="0"/>
              </a:rPr>
              <a:t>Titanium and Titanium alloys maintain their strength at high temperatures</a:t>
            </a:r>
          </a:p>
          <a:p>
            <a:pPr marL="766763" lvl="1" algn="just" eaLnBrk="1" hangingPunct="1">
              <a:lnSpc>
                <a:spcPct val="90000"/>
              </a:lnSpc>
            </a:pPr>
            <a:endParaRPr lang="en-GB" sz="1000" smtClean="0">
              <a:latin typeface="Arial" charset="0"/>
              <a:cs typeface="Arial" charset="0"/>
            </a:endParaRPr>
          </a:p>
          <a:p>
            <a:pPr marL="766763" lvl="1" algn="just" eaLnBrk="1" hangingPunct="1">
              <a:lnSpc>
                <a:spcPct val="90000"/>
              </a:lnSpc>
            </a:pPr>
            <a:r>
              <a:rPr lang="en-GB" smtClean="0">
                <a:latin typeface="Arial" charset="0"/>
                <a:cs typeface="Arial" charset="0"/>
              </a:rPr>
              <a:t>They have a higher melting point and lower thermal expansion than other materials</a:t>
            </a:r>
          </a:p>
          <a:p>
            <a:pPr marL="766763" lvl="1" algn="just" eaLnBrk="1" hangingPunct="1">
              <a:lnSpc>
                <a:spcPct val="90000"/>
              </a:lnSpc>
            </a:pPr>
            <a:endParaRPr lang="en-GB" sz="1000" smtClean="0">
              <a:latin typeface="Arial" charset="0"/>
              <a:cs typeface="Arial" charset="0"/>
            </a:endParaRPr>
          </a:p>
          <a:p>
            <a:pPr marL="766763" lvl="1" algn="just" eaLnBrk="1" hangingPunct="1">
              <a:lnSpc>
                <a:spcPct val="90000"/>
              </a:lnSpc>
            </a:pPr>
            <a:r>
              <a:rPr lang="en-GB" smtClean="0">
                <a:latin typeface="Arial" charset="0"/>
                <a:cs typeface="Arial" charset="0"/>
              </a:rPr>
              <a:t>The material can be </a:t>
            </a:r>
            <a:r>
              <a:rPr lang="en-GB" i="1" smtClean="0">
                <a:latin typeface="Arial" charset="0"/>
                <a:cs typeface="Arial" charset="0"/>
              </a:rPr>
              <a:t>Super-plastically Formed</a:t>
            </a:r>
            <a:r>
              <a:rPr lang="en-GB" smtClean="0">
                <a:latin typeface="Arial" charset="0"/>
                <a:cs typeface="Arial" charset="0"/>
              </a:rPr>
              <a:t> and </a:t>
            </a:r>
            <a:r>
              <a:rPr lang="en-GB" i="1" smtClean="0">
                <a:latin typeface="Arial" charset="0"/>
                <a:cs typeface="Arial" charset="0"/>
              </a:rPr>
              <a:t>Diffusion Bonded</a:t>
            </a:r>
            <a:endParaRPr lang="en-GB" smtClean="0">
              <a:latin typeface="Arial" charset="0"/>
              <a:cs typeface="Arial" charset="0"/>
            </a:endParaRPr>
          </a:p>
          <a:p>
            <a:pPr marL="766763" lvl="1" algn="just" eaLnBrk="1" hangingPunct="1">
              <a:lnSpc>
                <a:spcPct val="90000"/>
              </a:lnSpc>
            </a:pPr>
            <a:endParaRPr lang="en-GB" sz="1000" smtClean="0">
              <a:latin typeface="Arial" charset="0"/>
              <a:cs typeface="Arial" charset="0"/>
            </a:endParaRPr>
          </a:p>
          <a:p>
            <a:pPr marL="766763" lvl="1" algn="just" eaLnBrk="1" hangingPunct="1">
              <a:lnSpc>
                <a:spcPct val="90000"/>
              </a:lnSpc>
            </a:pPr>
            <a:r>
              <a:rPr lang="en-GB" smtClean="0">
                <a:latin typeface="Arial" charset="0"/>
                <a:cs typeface="Arial" charset="0"/>
              </a:rPr>
              <a:t>Titanium is resistant to Fire, therefore it’s use is more prevalent in high temperature areas.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0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50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smtClean="0">
                <a:latin typeface="Arial" charset="0"/>
                <a:cs typeface="Arial" charset="0"/>
              </a:rPr>
              <a:t>Titanium and It’s Alloys Disadvantages</a:t>
            </a:r>
          </a:p>
        </p:txBody>
      </p:sp>
      <p:sp>
        <p:nvSpPr>
          <p:cNvPr id="45059" name="Rectangle 3"/>
          <p:cNvSpPr>
            <a:spLocks noChangeArrowheads="1"/>
          </p:cNvSpPr>
          <p:nvPr/>
        </p:nvSpPr>
        <p:spPr bwMode="auto">
          <a:xfrm>
            <a:off x="533400" y="1412875"/>
            <a:ext cx="8077200" cy="4648200"/>
          </a:xfrm>
          <a:prstGeom prst="rect">
            <a:avLst/>
          </a:prstGeom>
          <a:noFill/>
          <a:ln w="9525">
            <a:noFill/>
            <a:miter lim="800000"/>
            <a:headEnd/>
            <a:tailEnd/>
          </a:ln>
        </p:spPr>
        <p:txBody>
          <a:bodyPr/>
          <a:lstStyle/>
          <a:p>
            <a:pPr algn="just">
              <a:spcBef>
                <a:spcPct val="20000"/>
              </a:spcBef>
            </a:pPr>
            <a:r>
              <a:rPr lang="en-GB" sz="2400"/>
              <a:t>Like all materials, there are disadvantages in using Titanium, specifically;</a:t>
            </a:r>
          </a:p>
          <a:p>
            <a:pPr marL="766763" lvl="1" indent="-285750" algn="just">
              <a:spcBef>
                <a:spcPct val="20000"/>
              </a:spcBef>
              <a:buFontTx/>
              <a:buChar char="–"/>
            </a:pPr>
            <a:endParaRPr lang="en-GB" sz="2400"/>
          </a:p>
          <a:p>
            <a:pPr marL="766763" lvl="1" indent="-285750" algn="just">
              <a:spcBef>
                <a:spcPct val="20000"/>
              </a:spcBef>
              <a:buFontTx/>
              <a:buChar char="–"/>
            </a:pPr>
            <a:r>
              <a:rPr lang="en-GB" sz="2400"/>
              <a:t>Titanium is an expensive material</a:t>
            </a:r>
          </a:p>
          <a:p>
            <a:pPr marL="766763" lvl="1" indent="-285750" algn="just">
              <a:spcBef>
                <a:spcPct val="20000"/>
              </a:spcBef>
              <a:buFontTx/>
              <a:buChar char="–"/>
            </a:pPr>
            <a:endParaRPr lang="en-GB" sz="2400"/>
          </a:p>
          <a:p>
            <a:pPr marL="766763" lvl="1" indent="-285750" algn="just">
              <a:spcBef>
                <a:spcPct val="20000"/>
              </a:spcBef>
              <a:buFontTx/>
              <a:buChar char="–"/>
            </a:pPr>
            <a:r>
              <a:rPr lang="en-GB" sz="2400"/>
              <a:t>It can be difficult to work – especially to machine</a:t>
            </a:r>
          </a:p>
          <a:p>
            <a:pPr marL="766763" lvl="1" indent="-285750" algn="just">
              <a:spcBef>
                <a:spcPct val="20000"/>
              </a:spcBef>
              <a:buFontTx/>
              <a:buChar char="–"/>
            </a:pPr>
            <a:endParaRPr lang="en-GB" sz="2400"/>
          </a:p>
          <a:p>
            <a:pPr marL="766763" lvl="1" indent="-285750" algn="just">
              <a:spcBef>
                <a:spcPct val="20000"/>
              </a:spcBef>
              <a:buFontTx/>
              <a:buChar char="–"/>
            </a:pPr>
            <a:r>
              <a:rPr lang="en-GB" sz="2400"/>
              <a:t>It has poor electrical and magnetic screening</a:t>
            </a:r>
          </a:p>
          <a:p>
            <a:pPr marL="766763" lvl="1" indent="-285750" algn="just">
              <a:spcBef>
                <a:spcPct val="20000"/>
              </a:spcBef>
              <a:buFontTx/>
              <a:buChar char="–"/>
            </a:pPr>
            <a:endParaRPr lang="en-GB" sz="2400"/>
          </a:p>
          <a:p>
            <a:pPr marL="766763" lvl="1" indent="-285750" algn="just">
              <a:spcBef>
                <a:spcPct val="20000"/>
              </a:spcBef>
              <a:buFontTx/>
              <a:buChar char="–"/>
            </a:pPr>
            <a:r>
              <a:rPr lang="en-GB" sz="2400"/>
              <a:t>A very hard scale can form on the surface of Titanium at high temperatures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0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GB" smtClean="0">
                <a:latin typeface="Arial" charset="0"/>
                <a:cs typeface="Arial" charset="0"/>
              </a:rPr>
              <a:t>Plastics &amp; Composites</a:t>
            </a:r>
          </a:p>
        </p:txBody>
      </p:sp>
      <p:sp>
        <p:nvSpPr>
          <p:cNvPr id="47108" name="Rectangle 4"/>
          <p:cNvSpPr>
            <a:spLocks noGrp="1" noChangeArrowheads="1"/>
          </p:cNvSpPr>
          <p:nvPr>
            <p:ph type="body" idx="1"/>
          </p:nvPr>
        </p:nvSpPr>
        <p:spPr>
          <a:xfrm>
            <a:off x="468313" y="981075"/>
            <a:ext cx="8229600" cy="4525963"/>
          </a:xfrm>
          <a:noFill/>
        </p:spPr>
        <p:txBody>
          <a:bodyPr/>
          <a:lstStyle/>
          <a:p>
            <a:pPr marL="0" indent="0" algn="just" eaLnBrk="1" hangingPunct="1">
              <a:lnSpc>
                <a:spcPct val="90000"/>
              </a:lnSpc>
            </a:pPr>
            <a:r>
              <a:rPr lang="en-GB" smtClean="0">
                <a:latin typeface="Arial" charset="0"/>
                <a:cs typeface="Arial" charset="0"/>
              </a:rPr>
              <a:t>A </a:t>
            </a:r>
            <a:r>
              <a:rPr lang="en-GB" i="1" smtClean="0">
                <a:solidFill>
                  <a:srgbClr val="FFFF00"/>
                </a:solidFill>
                <a:latin typeface="Arial" charset="0"/>
                <a:cs typeface="Arial" charset="0"/>
              </a:rPr>
              <a:t>Composite</a:t>
            </a:r>
            <a:r>
              <a:rPr lang="en-GB" smtClean="0">
                <a:latin typeface="Arial" charset="0"/>
                <a:cs typeface="Arial" charset="0"/>
              </a:rPr>
              <a:t> is simply </a:t>
            </a:r>
            <a:r>
              <a:rPr lang="en-GB" b="1" smtClean="0">
                <a:latin typeface="Arial" charset="0"/>
                <a:cs typeface="Arial" charset="0"/>
              </a:rPr>
              <a:t>two or more</a:t>
            </a:r>
            <a:r>
              <a:rPr lang="en-GB" smtClean="0">
                <a:latin typeface="Arial" charset="0"/>
                <a:cs typeface="Arial" charset="0"/>
              </a:rPr>
              <a:t> different materials combined to provide a material with enhanced physical properties.</a:t>
            </a:r>
          </a:p>
          <a:p>
            <a:pPr marL="0" indent="0" algn="just" eaLnBrk="1" hangingPunct="1">
              <a:lnSpc>
                <a:spcPct val="90000"/>
              </a:lnSpc>
            </a:pPr>
            <a:endParaRPr lang="en-GB" sz="1000" smtClean="0">
              <a:latin typeface="Arial" charset="0"/>
              <a:cs typeface="Arial" charset="0"/>
            </a:endParaRPr>
          </a:p>
          <a:p>
            <a:pPr marL="766763" lvl="1" algn="just" eaLnBrk="1" hangingPunct="1">
              <a:lnSpc>
                <a:spcPct val="90000"/>
              </a:lnSpc>
            </a:pPr>
            <a:r>
              <a:rPr lang="en-GB" smtClean="0">
                <a:latin typeface="Arial" charset="0"/>
                <a:cs typeface="Arial" charset="0"/>
              </a:rPr>
              <a:t>Usually a combination of fibres such as glass, carbon, boron or Kevlar with a </a:t>
            </a:r>
            <a:r>
              <a:rPr lang="en-GB" i="1" smtClean="0">
                <a:latin typeface="Arial" charset="0"/>
                <a:cs typeface="Arial" charset="0"/>
              </a:rPr>
              <a:t>Thermosetting</a:t>
            </a:r>
            <a:r>
              <a:rPr lang="en-GB" smtClean="0">
                <a:latin typeface="Arial" charset="0"/>
                <a:cs typeface="Arial" charset="0"/>
              </a:rPr>
              <a:t> resin such as epoxy</a:t>
            </a:r>
          </a:p>
          <a:p>
            <a:pPr marL="766763" lvl="1" algn="just" eaLnBrk="1" hangingPunct="1">
              <a:lnSpc>
                <a:spcPct val="90000"/>
              </a:lnSpc>
            </a:pPr>
            <a:endParaRPr lang="en-GB" sz="1000" smtClean="0">
              <a:latin typeface="Arial" charset="0"/>
              <a:cs typeface="Arial" charset="0"/>
            </a:endParaRPr>
          </a:p>
          <a:p>
            <a:pPr marL="766763" lvl="1" algn="just" eaLnBrk="1" hangingPunct="1">
              <a:lnSpc>
                <a:spcPct val="90000"/>
              </a:lnSpc>
            </a:pPr>
            <a:r>
              <a:rPr lang="en-GB" smtClean="0">
                <a:latin typeface="Arial" charset="0"/>
                <a:cs typeface="Arial" charset="0"/>
              </a:rPr>
              <a:t>The most commonly used composite within airframes is Carbon Fibre Re-inforced Plastic (CFRP)</a:t>
            </a:r>
          </a:p>
          <a:p>
            <a:pPr marL="0" indent="0" algn="just" eaLnBrk="1" hangingPunct="1">
              <a:lnSpc>
                <a:spcPct val="90000"/>
              </a:lnSpc>
            </a:pPr>
            <a:endParaRPr lang="en-GB" sz="1000" smtClean="0">
              <a:latin typeface="Arial" charset="0"/>
              <a:cs typeface="Arial" charset="0"/>
            </a:endParaRPr>
          </a:p>
          <a:p>
            <a:pPr marL="0" indent="0" algn="just" eaLnBrk="1" hangingPunct="1">
              <a:lnSpc>
                <a:spcPct val="90000"/>
              </a:lnSpc>
            </a:pPr>
            <a:r>
              <a:rPr lang="en-GB" smtClean="0">
                <a:latin typeface="Arial" charset="0"/>
                <a:cs typeface="Arial" charset="0"/>
              </a:rPr>
              <a:t>Until recent times, composite materials have been limited to the construction of components within the interior of the fuselage and secondary structures</a:t>
            </a:r>
          </a:p>
          <a:p>
            <a:pPr marL="766763" lvl="1" eaLnBrk="1" hangingPunct="1">
              <a:lnSpc>
                <a:spcPct val="90000"/>
              </a:lnSpc>
            </a:pPr>
            <a:endParaRPr lang="en-GB" sz="1000" smtClean="0">
              <a:latin typeface="Arial" charset="0"/>
              <a:cs typeface="Arial" charset="0"/>
            </a:endParaRPr>
          </a:p>
          <a:p>
            <a:pPr marL="766763" lvl="1" eaLnBrk="1" hangingPunct="1">
              <a:lnSpc>
                <a:spcPct val="90000"/>
              </a:lnSpc>
            </a:pPr>
            <a:r>
              <a:rPr lang="en-GB" smtClean="0">
                <a:latin typeface="Arial" charset="0"/>
                <a:cs typeface="Arial" charset="0"/>
              </a:rPr>
              <a:t>Areas such as panels on wings, tail and engine nacelles</a:t>
            </a:r>
          </a:p>
          <a:p>
            <a:pPr marL="766763" lvl="1" algn="just" eaLnBrk="1" hangingPunct="1">
              <a:lnSpc>
                <a:spcPct val="90000"/>
              </a:lnSpc>
            </a:pPr>
            <a:endParaRPr lang="en-GB" smtClean="0">
              <a:latin typeface="Arial" charset="0"/>
              <a:cs typeface="Arial" charset="0"/>
            </a:endParaRPr>
          </a:p>
          <a:p>
            <a:pPr marL="0" indent="0" algn="just" eaLnBrk="1" hangingPunct="1">
              <a:lnSpc>
                <a:spcPct val="90000"/>
              </a:lnSpc>
            </a:pPr>
            <a:endParaRPr lang="en-GB"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71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0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10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10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GB" smtClean="0">
                <a:latin typeface="Arial" charset="0"/>
                <a:cs typeface="Arial" charset="0"/>
              </a:rPr>
              <a:t>Plastics &amp; Composites</a:t>
            </a:r>
          </a:p>
        </p:txBody>
      </p:sp>
      <p:sp>
        <p:nvSpPr>
          <p:cNvPr id="7171" name="Rectangle 3"/>
          <p:cNvSpPr>
            <a:spLocks noGrp="1" noChangeArrowheads="1"/>
          </p:cNvSpPr>
          <p:nvPr>
            <p:ph type="body" idx="1"/>
          </p:nvPr>
        </p:nvSpPr>
        <p:spPr/>
        <p:txBody>
          <a:bodyPr/>
          <a:lstStyle/>
          <a:p>
            <a:pPr marL="0" indent="0" algn="just" eaLnBrk="1" hangingPunct="1"/>
            <a:r>
              <a:rPr lang="en-GB" smtClean="0">
                <a:latin typeface="Arial" charset="0"/>
                <a:cs typeface="Arial" charset="0"/>
              </a:rPr>
              <a:t>Composite materials are now relatively common-place in airframe structures.</a:t>
            </a:r>
          </a:p>
          <a:p>
            <a:pPr marL="766763" lvl="1" algn="just" eaLnBrk="1" hangingPunct="1"/>
            <a:endParaRPr lang="en-GB" sz="1000" smtClean="0">
              <a:latin typeface="Arial" charset="0"/>
              <a:cs typeface="Arial" charset="0"/>
            </a:endParaRPr>
          </a:p>
          <a:p>
            <a:pPr marL="766763" lvl="1" algn="just" eaLnBrk="1" hangingPunct="1"/>
            <a:r>
              <a:rPr lang="en-GB" smtClean="0">
                <a:latin typeface="Arial" charset="0"/>
                <a:cs typeface="Arial" charset="0"/>
              </a:rPr>
              <a:t>Weight saved in the construction can be used to increase the aircraft’s performance</a:t>
            </a:r>
          </a:p>
          <a:p>
            <a:pPr marL="766763" lvl="1" algn="just" eaLnBrk="1" hangingPunct="1"/>
            <a:endParaRPr lang="en-GB" sz="1200" smtClean="0">
              <a:latin typeface="Arial" charset="0"/>
              <a:cs typeface="Arial" charset="0"/>
            </a:endParaRPr>
          </a:p>
          <a:p>
            <a:pPr marL="766763" lvl="1" algn="just" eaLnBrk="1" hangingPunct="1"/>
            <a:r>
              <a:rPr lang="en-GB" smtClean="0">
                <a:latin typeface="Arial" charset="0"/>
                <a:cs typeface="Arial" charset="0"/>
              </a:rPr>
              <a:t>For fighter aircraft, this could be a greater rate of acceleration and stores carrying capability</a:t>
            </a:r>
          </a:p>
          <a:p>
            <a:pPr marL="766763" lvl="1" algn="just" eaLnBrk="1" hangingPunct="1"/>
            <a:endParaRPr lang="en-GB" sz="1200" smtClean="0">
              <a:latin typeface="Arial" charset="0"/>
              <a:cs typeface="Arial" charset="0"/>
            </a:endParaRPr>
          </a:p>
          <a:p>
            <a:pPr marL="766763" lvl="1" algn="just" eaLnBrk="1" hangingPunct="1"/>
            <a:r>
              <a:rPr lang="en-GB" smtClean="0">
                <a:latin typeface="Arial" charset="0"/>
                <a:cs typeface="Arial" charset="0"/>
              </a:rPr>
              <a:t>For commercial aircraft, this could be a reduction in relative fuel burn per nautical mile</a:t>
            </a:r>
          </a:p>
          <a:p>
            <a:pPr marL="1185863" lvl="2" algn="just" eaLnBrk="1" hangingPunct="1">
              <a:buFontTx/>
              <a:buNone/>
            </a:pPr>
            <a:endParaRPr lang="en-GB"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GB" smtClean="0">
                <a:latin typeface="Arial" charset="0"/>
                <a:cs typeface="Arial" charset="0"/>
              </a:rPr>
              <a:t>Composite Construction</a:t>
            </a:r>
          </a:p>
        </p:txBody>
      </p:sp>
      <p:sp>
        <p:nvSpPr>
          <p:cNvPr id="8195" name="Rectangle 3"/>
          <p:cNvSpPr>
            <a:spLocks noGrp="1" noChangeArrowheads="1"/>
          </p:cNvSpPr>
          <p:nvPr>
            <p:ph type="body" idx="1"/>
          </p:nvPr>
        </p:nvSpPr>
        <p:spPr>
          <a:xfrm>
            <a:off x="533400" y="990600"/>
            <a:ext cx="8153400" cy="4648200"/>
          </a:xfrm>
        </p:spPr>
        <p:txBody>
          <a:bodyPr/>
          <a:lstStyle/>
          <a:p>
            <a:pPr marL="0" indent="0" algn="just" eaLnBrk="1" hangingPunct="1"/>
            <a:r>
              <a:rPr lang="en-GB" smtClean="0">
                <a:latin typeface="Arial" charset="0"/>
                <a:cs typeface="Arial" charset="0"/>
              </a:rPr>
              <a:t>The material properties of a finished composite component are not always in the same in every direction.</a:t>
            </a:r>
          </a:p>
          <a:p>
            <a:pPr marL="860425" lvl="1" algn="just" eaLnBrk="1" hangingPunct="1"/>
            <a:endParaRPr lang="en-GB" sz="1000" smtClean="0">
              <a:latin typeface="Arial" charset="0"/>
              <a:cs typeface="Arial" charset="0"/>
            </a:endParaRPr>
          </a:p>
          <a:p>
            <a:pPr marL="860425" lvl="1" algn="just" eaLnBrk="1" hangingPunct="1"/>
            <a:r>
              <a:rPr lang="en-GB" smtClean="0">
                <a:latin typeface="Arial" charset="0"/>
                <a:cs typeface="Arial" charset="0"/>
              </a:rPr>
              <a:t>The component is said to be </a:t>
            </a:r>
            <a:r>
              <a:rPr lang="en-GB" i="1" smtClean="0">
                <a:latin typeface="Arial" charset="0"/>
                <a:cs typeface="Arial" charset="0"/>
              </a:rPr>
              <a:t>anisotropic</a:t>
            </a:r>
            <a:r>
              <a:rPr lang="en-GB" smtClean="0">
                <a:latin typeface="Arial" charset="0"/>
                <a:cs typeface="Arial" charset="0"/>
              </a:rPr>
              <a:t> (i.e. Strength is dictated by direction). Therefore, the design of the component will dictate it’s properties in a given direction.</a:t>
            </a:r>
          </a:p>
          <a:p>
            <a:pPr marL="860425" lvl="1" algn="just" eaLnBrk="1" hangingPunct="1"/>
            <a:endParaRPr lang="en-GB" sz="1000" smtClean="0">
              <a:latin typeface="Arial" charset="0"/>
              <a:cs typeface="Arial" charset="0"/>
            </a:endParaRPr>
          </a:p>
          <a:p>
            <a:pPr marL="0" indent="0" algn="just" eaLnBrk="1" hangingPunct="1"/>
            <a:r>
              <a:rPr lang="en-GB" smtClean="0">
                <a:latin typeface="Arial" charset="0"/>
                <a:cs typeface="Arial" charset="0"/>
              </a:rPr>
              <a:t>Not all composites are CFRP, sandwich panels may be constructed from CFRP with a paper of aluminium honeycomb core</a:t>
            </a:r>
          </a:p>
        </p:txBody>
      </p:sp>
      <p:pic>
        <p:nvPicPr>
          <p:cNvPr id="8196" name="Picture 4"/>
          <p:cNvPicPr>
            <a:picLocks noChangeAspect="1" noChangeArrowheads="1"/>
          </p:cNvPicPr>
          <p:nvPr/>
        </p:nvPicPr>
        <p:blipFill>
          <a:blip r:embed="rId3" cstate="print"/>
          <a:srcRect t="11449" b="15446"/>
          <a:stretch>
            <a:fillRect/>
          </a:stretch>
        </p:blipFill>
        <p:spPr bwMode="auto">
          <a:xfrm>
            <a:off x="3492500" y="4724400"/>
            <a:ext cx="4286250" cy="1905000"/>
          </a:xfrm>
          <a:prstGeom prst="rect">
            <a:avLst/>
          </a:prstGeom>
          <a:noFill/>
          <a:ln w="9525">
            <a:solidFill>
              <a:srgbClr val="FFFF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GB" smtClean="0">
                <a:latin typeface="Arial" charset="0"/>
                <a:cs typeface="Arial" charset="0"/>
              </a:rPr>
              <a:t>Examples of Composite Applications</a:t>
            </a:r>
          </a:p>
        </p:txBody>
      </p:sp>
      <p:sp>
        <p:nvSpPr>
          <p:cNvPr id="48131" name="Rectangle 3"/>
          <p:cNvSpPr>
            <a:spLocks noChangeArrowheads="1"/>
          </p:cNvSpPr>
          <p:nvPr/>
        </p:nvSpPr>
        <p:spPr bwMode="auto">
          <a:xfrm>
            <a:off x="539750" y="1196975"/>
            <a:ext cx="8229600" cy="5327650"/>
          </a:xfrm>
          <a:prstGeom prst="rect">
            <a:avLst/>
          </a:prstGeom>
          <a:noFill/>
          <a:ln w="9525">
            <a:noFill/>
            <a:miter lim="800000"/>
            <a:headEnd/>
            <a:tailEnd/>
          </a:ln>
        </p:spPr>
        <p:txBody>
          <a:bodyPr/>
          <a:lstStyle/>
          <a:p>
            <a:pPr algn="just">
              <a:spcBef>
                <a:spcPct val="20000"/>
              </a:spcBef>
            </a:pPr>
            <a:r>
              <a:rPr lang="en-GB" sz="2000"/>
              <a:t>The Typhoon, A400M and A350 airliner introduce more use of composite in the primary structure</a:t>
            </a:r>
          </a:p>
          <a:p>
            <a:pPr marL="860425" lvl="1" indent="-285750" algn="just">
              <a:spcBef>
                <a:spcPct val="20000"/>
              </a:spcBef>
              <a:buFontTx/>
              <a:buChar char="–"/>
            </a:pPr>
            <a:endParaRPr lang="en-GB" sz="2000"/>
          </a:p>
          <a:p>
            <a:pPr marL="860425" lvl="1" indent="-285750" algn="just">
              <a:spcBef>
                <a:spcPct val="20000"/>
              </a:spcBef>
              <a:buFontTx/>
              <a:buChar char="–"/>
            </a:pPr>
            <a:r>
              <a:rPr lang="en-GB" sz="2000"/>
              <a:t>Both A400M and A350 use composites for the front and rear wings spars and for the wing skins</a:t>
            </a:r>
          </a:p>
          <a:p>
            <a:pPr marL="860425" lvl="1" indent="-285750" algn="just">
              <a:spcBef>
                <a:spcPct val="20000"/>
              </a:spcBef>
              <a:buFontTx/>
              <a:buChar char="–"/>
            </a:pPr>
            <a:endParaRPr lang="en-GB" sz="2000"/>
          </a:p>
          <a:p>
            <a:pPr marL="860425" lvl="1" indent="-285750" algn="just">
              <a:spcBef>
                <a:spcPct val="20000"/>
              </a:spcBef>
              <a:buFontTx/>
              <a:buChar char="–"/>
            </a:pPr>
            <a:r>
              <a:rPr lang="en-GB" sz="2000"/>
              <a:t>A400M is approximately 48% by weight made of Composite materials, whilst the Typhoon is 50% by weight</a:t>
            </a:r>
          </a:p>
          <a:p>
            <a:pPr marL="860425" lvl="1" indent="-285750" algn="just">
              <a:spcBef>
                <a:spcPct val="20000"/>
              </a:spcBef>
              <a:buFontTx/>
              <a:buChar char="–"/>
            </a:pPr>
            <a:endParaRPr lang="en-GB" sz="2000"/>
          </a:p>
          <a:p>
            <a:pPr marL="860425" lvl="1" indent="-285750" algn="just">
              <a:spcBef>
                <a:spcPct val="20000"/>
              </a:spcBef>
              <a:buFontTx/>
              <a:buChar char="–"/>
            </a:pPr>
            <a:endParaRPr lang="en-GB" sz="2000"/>
          </a:p>
          <a:p>
            <a:pPr marL="860425" lvl="1" indent="-285750" algn="just">
              <a:spcBef>
                <a:spcPct val="20000"/>
              </a:spcBef>
              <a:buFontTx/>
              <a:buChar char="–"/>
            </a:pPr>
            <a:endParaRPr lang="en-GB" sz="2000"/>
          </a:p>
          <a:p>
            <a:pPr marL="860425" lvl="1" indent="-285750" algn="just">
              <a:spcBef>
                <a:spcPct val="20000"/>
              </a:spcBef>
              <a:buFontTx/>
              <a:buChar char="–"/>
            </a:pPr>
            <a:endParaRPr lang="en-GB" sz="2000"/>
          </a:p>
          <a:p>
            <a:pPr marL="860425" lvl="1" indent="-285750" algn="just">
              <a:spcBef>
                <a:spcPct val="20000"/>
              </a:spcBef>
              <a:buFontTx/>
              <a:buChar char="–"/>
            </a:pPr>
            <a:r>
              <a:rPr lang="en-GB" sz="2000"/>
              <a:t>The use of Composite materials allows enormous weight savings. The empty weight of a Typhoon is only 70% of that of the similar sized Tornado</a:t>
            </a:r>
          </a:p>
        </p:txBody>
      </p:sp>
      <p:pic>
        <p:nvPicPr>
          <p:cNvPr id="28676" name="Picture 5"/>
          <p:cNvPicPr>
            <a:picLocks noChangeAspect="1" noChangeArrowheads="1"/>
          </p:cNvPicPr>
          <p:nvPr/>
        </p:nvPicPr>
        <p:blipFill>
          <a:blip r:embed="rId3" cstate="print"/>
          <a:srcRect/>
          <a:stretch>
            <a:fillRect/>
          </a:stretch>
        </p:blipFill>
        <p:spPr bwMode="auto">
          <a:xfrm>
            <a:off x="5219700" y="4005263"/>
            <a:ext cx="2209800" cy="1314450"/>
          </a:xfrm>
          <a:prstGeom prst="rect">
            <a:avLst/>
          </a:prstGeom>
          <a:noFill/>
          <a:ln w="9525">
            <a:solidFill>
              <a:srgbClr val="FFFF00"/>
            </a:solidFill>
            <a:miter lim="800000"/>
            <a:headEnd/>
            <a:tailEnd/>
          </a:ln>
        </p:spPr>
      </p:pic>
      <p:pic>
        <p:nvPicPr>
          <p:cNvPr id="28677" name="Picture 6"/>
          <p:cNvPicPr>
            <a:picLocks noChangeAspect="1" noChangeArrowheads="1"/>
          </p:cNvPicPr>
          <p:nvPr/>
        </p:nvPicPr>
        <p:blipFill>
          <a:blip r:embed="rId4" cstate="print"/>
          <a:srcRect/>
          <a:stretch>
            <a:fillRect/>
          </a:stretch>
        </p:blipFill>
        <p:spPr bwMode="auto">
          <a:xfrm>
            <a:off x="2339975" y="4005263"/>
            <a:ext cx="2325688" cy="1335087"/>
          </a:xfrm>
          <a:prstGeom prst="rect">
            <a:avLst/>
          </a:prstGeom>
          <a:noFill/>
          <a:ln w="9525">
            <a:solidFill>
              <a:srgbClr val="FFFF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8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GB" smtClean="0">
                <a:latin typeface="Arial" charset="0"/>
                <a:cs typeface="Arial" charset="0"/>
              </a:rPr>
              <a:t>Design Considerations</a:t>
            </a:r>
          </a:p>
        </p:txBody>
      </p:sp>
      <p:sp>
        <p:nvSpPr>
          <p:cNvPr id="22531" name="Rectangle 3"/>
          <p:cNvSpPr>
            <a:spLocks noGrp="1" noChangeArrowheads="1"/>
          </p:cNvSpPr>
          <p:nvPr>
            <p:ph type="body" idx="1"/>
          </p:nvPr>
        </p:nvSpPr>
        <p:spPr>
          <a:xfrm>
            <a:off x="539750" y="1052513"/>
            <a:ext cx="8077200" cy="5638800"/>
          </a:xfrm>
        </p:spPr>
        <p:txBody>
          <a:bodyPr/>
          <a:lstStyle/>
          <a:p>
            <a:pPr marL="0" indent="0" algn="just" eaLnBrk="1" hangingPunct="1">
              <a:lnSpc>
                <a:spcPct val="90000"/>
              </a:lnSpc>
            </a:pPr>
            <a:r>
              <a:rPr lang="en-GB" sz="2000" smtClean="0">
                <a:latin typeface="Arial" charset="0"/>
                <a:cs typeface="Arial" charset="0"/>
              </a:rPr>
              <a:t>There are </a:t>
            </a:r>
            <a:r>
              <a:rPr lang="en-GB" sz="2000" b="1" smtClean="0">
                <a:latin typeface="Arial" charset="0"/>
                <a:cs typeface="Arial" charset="0"/>
              </a:rPr>
              <a:t>two major</a:t>
            </a:r>
            <a:r>
              <a:rPr lang="en-GB" sz="2000" smtClean="0">
                <a:latin typeface="Arial" charset="0"/>
                <a:cs typeface="Arial" charset="0"/>
              </a:rPr>
              <a:t> design considerations when using Composite materials</a:t>
            </a:r>
          </a:p>
          <a:p>
            <a:pPr marL="766763" lvl="1" algn="just" eaLnBrk="1" hangingPunct="1">
              <a:lnSpc>
                <a:spcPct val="90000"/>
              </a:lnSpc>
            </a:pPr>
            <a:r>
              <a:rPr lang="en-GB" sz="2000" smtClean="0">
                <a:solidFill>
                  <a:srgbClr val="FFFF00"/>
                </a:solidFill>
                <a:latin typeface="Arial" charset="0"/>
                <a:cs typeface="Arial" charset="0"/>
              </a:rPr>
              <a:t>Lightning Strike Protection: Carbon composite is a poor electrical conductor, so a bronze or copper mesh is added during manufacture</a:t>
            </a:r>
            <a:endParaRPr lang="en-GB" smtClean="0">
              <a:solidFill>
                <a:srgbClr val="FFFF00"/>
              </a:solidFill>
              <a:latin typeface="Arial" charset="0"/>
              <a:cs typeface="Arial" charset="0"/>
            </a:endParaRPr>
          </a:p>
          <a:p>
            <a:pPr marL="1185863" lvl="2" algn="just" eaLnBrk="1" hangingPunct="1">
              <a:lnSpc>
                <a:spcPct val="90000"/>
              </a:lnSpc>
            </a:pPr>
            <a:r>
              <a:rPr lang="en-GB" smtClean="0">
                <a:latin typeface="Arial" charset="0"/>
                <a:cs typeface="Arial" charset="0"/>
              </a:rPr>
              <a:t>The addition of the mesh allows the electrical current from a lightning strike to be safely carried away and dissipated through the rest of the airframe</a:t>
            </a:r>
          </a:p>
          <a:p>
            <a:pPr marL="766763" lvl="1" algn="just" eaLnBrk="1" hangingPunct="1">
              <a:lnSpc>
                <a:spcPct val="90000"/>
              </a:lnSpc>
            </a:pPr>
            <a:r>
              <a:rPr lang="en-GB" sz="2000" smtClean="0">
                <a:solidFill>
                  <a:srgbClr val="FFFF00"/>
                </a:solidFill>
                <a:latin typeface="Arial" charset="0"/>
                <a:cs typeface="Arial" charset="0"/>
              </a:rPr>
              <a:t>Electromagnetic Shielding:</a:t>
            </a:r>
            <a:r>
              <a:rPr lang="en-GB" sz="2000" b="1" smtClean="0">
                <a:solidFill>
                  <a:srgbClr val="FFFF00"/>
                </a:solidFill>
                <a:latin typeface="Arial" charset="0"/>
                <a:cs typeface="Arial" charset="0"/>
              </a:rPr>
              <a:t> </a:t>
            </a:r>
            <a:r>
              <a:rPr lang="en-GB" sz="2000" smtClean="0">
                <a:solidFill>
                  <a:srgbClr val="FFFF00"/>
                </a:solidFill>
                <a:latin typeface="Arial" charset="0"/>
                <a:cs typeface="Arial" charset="0"/>
              </a:rPr>
              <a:t>Carbon composite is very poor at providing an electrical and magnetic shield for an airframe’s electrical and electronic systems (Avionics)</a:t>
            </a:r>
          </a:p>
          <a:p>
            <a:pPr marL="1185863" lvl="2" algn="just" eaLnBrk="1" hangingPunct="1">
              <a:lnSpc>
                <a:spcPct val="90000"/>
              </a:lnSpc>
            </a:pPr>
            <a:r>
              <a:rPr lang="en-GB" smtClean="0">
                <a:latin typeface="Arial" charset="0"/>
                <a:cs typeface="Arial" charset="0"/>
              </a:rPr>
              <a:t>EMC protection is required to ensure that these systems do not fail due to induced currents/signals from strong magnetic fields</a:t>
            </a:r>
          </a:p>
          <a:p>
            <a:pPr marL="1185863" lvl="2" algn="just" eaLnBrk="1" hangingPunct="1">
              <a:lnSpc>
                <a:spcPct val="90000"/>
              </a:lnSpc>
            </a:pPr>
            <a:r>
              <a:rPr lang="en-GB" smtClean="0">
                <a:latin typeface="Arial" charset="0"/>
                <a:cs typeface="Arial" charset="0"/>
              </a:rPr>
              <a:t>Therefore, additional shielding needs to be added which adds to the weight, cost and complexity of the design</a:t>
            </a:r>
          </a:p>
          <a:p>
            <a:pPr marL="1604963" lvl="3" algn="just" eaLnBrk="1" hangingPunct="1">
              <a:lnSpc>
                <a:spcPct val="90000"/>
              </a:lnSpc>
              <a:buFontTx/>
              <a:buNone/>
            </a:pPr>
            <a:endParaRPr lang="en-GB" sz="2000"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GB" smtClean="0">
                <a:latin typeface="Arial" charset="0"/>
                <a:cs typeface="Arial" charset="0"/>
              </a:rPr>
              <a:t>Composite Damage</a:t>
            </a:r>
          </a:p>
        </p:txBody>
      </p:sp>
      <p:sp>
        <p:nvSpPr>
          <p:cNvPr id="25603" name="Rectangle 3"/>
          <p:cNvSpPr>
            <a:spLocks noGrp="1" noChangeArrowheads="1"/>
          </p:cNvSpPr>
          <p:nvPr>
            <p:ph type="body" idx="1"/>
          </p:nvPr>
        </p:nvSpPr>
        <p:spPr>
          <a:xfrm>
            <a:off x="533400" y="990600"/>
            <a:ext cx="8153400" cy="4953000"/>
          </a:xfrm>
        </p:spPr>
        <p:txBody>
          <a:bodyPr/>
          <a:lstStyle/>
          <a:p>
            <a:pPr marL="0" indent="0" algn="just" eaLnBrk="1" hangingPunct="1"/>
            <a:r>
              <a:rPr lang="en-GB" sz="2000" smtClean="0">
                <a:latin typeface="Arial" charset="0"/>
                <a:cs typeface="Arial" charset="0"/>
              </a:rPr>
              <a:t>Composites are much more tolerant to fatigue than metallic structures, but are not damage tolerant</a:t>
            </a:r>
          </a:p>
          <a:p>
            <a:pPr marL="0" indent="0" algn="just" eaLnBrk="1" hangingPunct="1"/>
            <a:endParaRPr lang="en-GB" sz="2000" smtClean="0">
              <a:latin typeface="Arial" charset="0"/>
              <a:cs typeface="Arial" charset="0"/>
            </a:endParaRPr>
          </a:p>
          <a:p>
            <a:pPr marL="766763" lvl="1" algn="just" eaLnBrk="1" hangingPunct="1"/>
            <a:r>
              <a:rPr lang="en-GB" sz="2000" smtClean="0">
                <a:latin typeface="Arial" charset="0"/>
                <a:cs typeface="Arial" charset="0"/>
              </a:rPr>
              <a:t>Therefore, it is important to be aware of damage that can be caused by knocks, collision damage and abuse</a:t>
            </a:r>
          </a:p>
          <a:p>
            <a:pPr marL="0" indent="0" algn="just" eaLnBrk="1" hangingPunct="1"/>
            <a:endParaRPr lang="en-GB" sz="2000" smtClean="0">
              <a:latin typeface="Arial" charset="0"/>
              <a:cs typeface="Arial" charset="0"/>
            </a:endParaRPr>
          </a:p>
          <a:p>
            <a:pPr marL="0" indent="0" algn="just" eaLnBrk="1" hangingPunct="1"/>
            <a:r>
              <a:rPr lang="en-GB" sz="2000" smtClean="0">
                <a:latin typeface="Arial" charset="0"/>
                <a:cs typeface="Arial" charset="0"/>
              </a:rPr>
              <a:t>Initially, impact damage will cause what appears to be a small dent in the surface, but the damage may be more extensive below the surface with matrix cracking, fibre crushing and delamination over a wider area</a:t>
            </a:r>
          </a:p>
        </p:txBody>
      </p:sp>
      <p:pic>
        <p:nvPicPr>
          <p:cNvPr id="25604" name="Picture 4"/>
          <p:cNvPicPr>
            <a:picLocks noChangeAspect="1" noChangeArrowheads="1"/>
          </p:cNvPicPr>
          <p:nvPr/>
        </p:nvPicPr>
        <p:blipFill>
          <a:blip r:embed="rId3" cstate="print"/>
          <a:srcRect/>
          <a:stretch>
            <a:fillRect/>
          </a:stretch>
        </p:blipFill>
        <p:spPr bwMode="auto">
          <a:xfrm>
            <a:off x="1979613" y="4292600"/>
            <a:ext cx="4873625" cy="2181225"/>
          </a:xfrm>
          <a:prstGeom prst="rect">
            <a:avLst/>
          </a:prstGeom>
          <a:noFill/>
          <a:ln w="9525">
            <a:solidFill>
              <a:srgbClr val="FFFF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5" name="Picture 5" descr="160802f"/>
          <p:cNvPicPr>
            <a:picLocks noChangeArrowheads="1"/>
          </p:cNvPicPr>
          <p:nvPr/>
        </p:nvPicPr>
        <p:blipFill>
          <a:blip r:embed="rId3" cstate="print"/>
          <a:srcRect/>
          <a:stretch>
            <a:fillRect/>
          </a:stretch>
        </p:blipFill>
        <p:spPr bwMode="auto">
          <a:xfrm>
            <a:off x="684213" y="549275"/>
            <a:ext cx="7921625" cy="5329238"/>
          </a:xfrm>
          <a:prstGeom prst="rect">
            <a:avLst/>
          </a:prstGeom>
          <a:noFill/>
          <a:ln w="9525">
            <a:solidFill>
              <a:srgbClr val="FFFF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6085"/>
                                        </p:tgtEl>
                                        <p:attrNameLst>
                                          <p:attrName>style.visibility</p:attrName>
                                        </p:attrNameLst>
                                      </p:cBhvr>
                                      <p:to>
                                        <p:strVal val="visible"/>
                                      </p:to>
                                    </p:set>
                                    <p:animEffect transition="in" filter="fade">
                                      <p:cBhvr>
                                        <p:cTn id="7" dur="2000"/>
                                        <p:tgtEl>
                                          <p:spTgt spid="46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GB" smtClean="0">
                <a:latin typeface="Arial" charset="0"/>
                <a:cs typeface="Arial" charset="0"/>
              </a:rPr>
              <a:t>Composite Repair</a:t>
            </a:r>
          </a:p>
        </p:txBody>
      </p:sp>
      <p:sp>
        <p:nvSpPr>
          <p:cNvPr id="26627" name="Rectangle 3"/>
          <p:cNvSpPr>
            <a:spLocks noGrp="1" noChangeArrowheads="1"/>
          </p:cNvSpPr>
          <p:nvPr>
            <p:ph type="body" idx="1"/>
          </p:nvPr>
        </p:nvSpPr>
        <p:spPr>
          <a:xfrm>
            <a:off x="468313" y="1196975"/>
            <a:ext cx="8229600" cy="4525963"/>
          </a:xfrm>
        </p:spPr>
        <p:txBody>
          <a:bodyPr/>
          <a:lstStyle/>
          <a:p>
            <a:pPr marL="0" indent="0" algn="just" eaLnBrk="1" hangingPunct="1"/>
            <a:r>
              <a:rPr lang="en-GB" smtClean="0">
                <a:latin typeface="Arial" charset="0"/>
                <a:cs typeface="Arial" charset="0"/>
              </a:rPr>
              <a:t>The repair method selected depends largely on the type of structure and damage, but basically there are </a:t>
            </a:r>
            <a:r>
              <a:rPr lang="en-GB" b="1" smtClean="0">
                <a:latin typeface="Arial" charset="0"/>
                <a:cs typeface="Arial" charset="0"/>
              </a:rPr>
              <a:t>3</a:t>
            </a:r>
            <a:r>
              <a:rPr lang="en-GB" smtClean="0">
                <a:latin typeface="Arial" charset="0"/>
                <a:cs typeface="Arial" charset="0"/>
              </a:rPr>
              <a:t> types;</a:t>
            </a:r>
          </a:p>
          <a:p>
            <a:pPr marL="766763" lvl="1" algn="just" eaLnBrk="1" hangingPunct="1"/>
            <a:endParaRPr lang="en-GB" sz="1000" smtClean="0">
              <a:latin typeface="Arial" charset="0"/>
              <a:cs typeface="Arial" charset="0"/>
            </a:endParaRPr>
          </a:p>
          <a:p>
            <a:pPr marL="766763" lvl="1" algn="just" eaLnBrk="1" hangingPunct="1"/>
            <a:r>
              <a:rPr lang="en-GB" b="1" smtClean="0">
                <a:solidFill>
                  <a:srgbClr val="FFFF00"/>
                </a:solidFill>
                <a:latin typeface="Arial" charset="0"/>
                <a:cs typeface="Arial" charset="0"/>
              </a:rPr>
              <a:t>Bolted Repair:</a:t>
            </a:r>
            <a:r>
              <a:rPr lang="en-GB" smtClean="0">
                <a:latin typeface="Arial" charset="0"/>
                <a:cs typeface="Arial" charset="0"/>
              </a:rPr>
              <a:t> involves machining off the damaged material and bolting a replacement plate (often metallic) in place. </a:t>
            </a:r>
          </a:p>
          <a:p>
            <a:pPr marL="766763" lvl="1" algn="just" eaLnBrk="1" hangingPunct="1"/>
            <a:endParaRPr lang="en-GB" sz="1000" smtClean="0">
              <a:latin typeface="Arial" charset="0"/>
              <a:cs typeface="Arial" charset="0"/>
            </a:endParaRPr>
          </a:p>
          <a:p>
            <a:pPr marL="766763" lvl="1" algn="just" eaLnBrk="1" hangingPunct="1"/>
            <a:r>
              <a:rPr lang="en-GB" b="1" smtClean="0">
                <a:solidFill>
                  <a:srgbClr val="FFFF00"/>
                </a:solidFill>
                <a:latin typeface="Arial" charset="0"/>
                <a:cs typeface="Arial" charset="0"/>
              </a:rPr>
              <a:t>Cold Bonded Repair:</a:t>
            </a:r>
            <a:r>
              <a:rPr lang="en-GB" b="1" smtClean="0">
                <a:latin typeface="Arial" charset="0"/>
                <a:cs typeface="Arial" charset="0"/>
              </a:rPr>
              <a:t> </a:t>
            </a:r>
            <a:r>
              <a:rPr lang="en-GB" smtClean="0">
                <a:latin typeface="Arial" charset="0"/>
                <a:cs typeface="Arial" charset="0"/>
              </a:rPr>
              <a:t>involves repairing the damaged area with a matt of composite fibres, saturated in a cold-curing adhesive resin - Usually used in areas that have low strength.</a:t>
            </a:r>
          </a:p>
          <a:p>
            <a:pPr marL="766763" lvl="1" algn="just" eaLnBrk="1" hangingPunct="1"/>
            <a:endParaRPr lang="en-GB" sz="1000" smtClean="0">
              <a:latin typeface="Arial" charset="0"/>
              <a:cs typeface="Arial" charset="0"/>
            </a:endParaRPr>
          </a:p>
          <a:p>
            <a:pPr marL="766763" lvl="1" algn="just" eaLnBrk="1" hangingPunct="1"/>
            <a:r>
              <a:rPr lang="en-GB" b="1" smtClean="0">
                <a:solidFill>
                  <a:srgbClr val="FFFF00"/>
                </a:solidFill>
                <a:latin typeface="Arial" charset="0"/>
                <a:cs typeface="Arial" charset="0"/>
              </a:rPr>
              <a:t>Hot Bonded Repair: </a:t>
            </a:r>
            <a:r>
              <a:rPr lang="en-GB" smtClean="0">
                <a:latin typeface="Arial" charset="0"/>
                <a:cs typeface="Arial" charset="0"/>
              </a:rPr>
              <a:t>involves using a fibre matt pre-impregnated with resin and the repair is cured by applying a controlled heat blanket.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GB" smtClean="0">
                <a:latin typeface="Arial" charset="0"/>
                <a:cs typeface="Arial" charset="0"/>
              </a:rPr>
              <a:t>Glass Reinforced Aluminium Laminate </a:t>
            </a:r>
          </a:p>
        </p:txBody>
      </p:sp>
      <p:sp>
        <p:nvSpPr>
          <p:cNvPr id="9219" name="Rectangle 3"/>
          <p:cNvSpPr>
            <a:spLocks noGrp="1" noChangeArrowheads="1"/>
          </p:cNvSpPr>
          <p:nvPr>
            <p:ph type="body" idx="1"/>
          </p:nvPr>
        </p:nvSpPr>
        <p:spPr>
          <a:xfrm>
            <a:off x="533400" y="1219200"/>
            <a:ext cx="8077200" cy="4648200"/>
          </a:xfrm>
        </p:spPr>
        <p:txBody>
          <a:bodyPr/>
          <a:lstStyle/>
          <a:p>
            <a:pPr marL="0" indent="0" algn="just" eaLnBrk="1" hangingPunct="1"/>
            <a:r>
              <a:rPr lang="en-GB" smtClean="0">
                <a:latin typeface="Arial" charset="0"/>
                <a:cs typeface="Arial" charset="0"/>
              </a:rPr>
              <a:t>Glass Reinforced Aluminium Laminate (GLARE) is used for the construction of panels</a:t>
            </a:r>
          </a:p>
        </p:txBody>
      </p:sp>
      <p:pic>
        <p:nvPicPr>
          <p:cNvPr id="9220" name="Picture 4"/>
          <p:cNvPicPr>
            <a:picLocks noChangeAspect="1" noChangeArrowheads="1"/>
          </p:cNvPicPr>
          <p:nvPr/>
        </p:nvPicPr>
        <p:blipFill>
          <a:blip r:embed="rId3" cstate="print"/>
          <a:srcRect/>
          <a:stretch>
            <a:fillRect/>
          </a:stretch>
        </p:blipFill>
        <p:spPr bwMode="auto">
          <a:xfrm>
            <a:off x="6019800" y="1927225"/>
            <a:ext cx="3048000" cy="2663825"/>
          </a:xfrm>
          <a:prstGeom prst="rect">
            <a:avLst/>
          </a:prstGeom>
          <a:noFill/>
          <a:ln w="9525">
            <a:noFill/>
            <a:miter lim="800000"/>
            <a:headEnd/>
            <a:tailEnd/>
          </a:ln>
        </p:spPr>
      </p:pic>
      <p:sp>
        <p:nvSpPr>
          <p:cNvPr id="9221" name="Rectangle 5"/>
          <p:cNvSpPr>
            <a:spLocks noChangeArrowheads="1"/>
          </p:cNvSpPr>
          <p:nvPr/>
        </p:nvSpPr>
        <p:spPr bwMode="auto">
          <a:xfrm>
            <a:off x="533400" y="2008188"/>
            <a:ext cx="5410200" cy="2944812"/>
          </a:xfrm>
          <a:prstGeom prst="rect">
            <a:avLst/>
          </a:prstGeom>
          <a:noFill/>
          <a:ln w="9525">
            <a:noFill/>
            <a:miter lim="800000"/>
            <a:headEnd/>
            <a:tailEnd/>
          </a:ln>
        </p:spPr>
        <p:txBody>
          <a:bodyPr/>
          <a:lstStyle/>
          <a:p>
            <a:pPr marL="742950" lvl="1" indent="-285750" algn="just">
              <a:spcBef>
                <a:spcPct val="20000"/>
              </a:spcBef>
              <a:buFontTx/>
              <a:buChar char="–"/>
            </a:pPr>
            <a:endParaRPr lang="en-GB" sz="1000">
              <a:solidFill>
                <a:srgbClr val="FFFF00"/>
              </a:solidFill>
            </a:endParaRPr>
          </a:p>
          <a:p>
            <a:pPr marL="742950" lvl="1" indent="-285750" algn="just">
              <a:spcBef>
                <a:spcPct val="20000"/>
              </a:spcBef>
              <a:buFontTx/>
              <a:buChar char="–"/>
            </a:pPr>
            <a:r>
              <a:rPr lang="en-GB" sz="2000"/>
              <a:t>Constructed from alternate layers of Aluminium sheets and Unidirectional glass fibre reinforcing sheets</a:t>
            </a:r>
          </a:p>
          <a:p>
            <a:pPr marL="742950" lvl="1" indent="-285750" algn="just">
              <a:spcBef>
                <a:spcPct val="20000"/>
              </a:spcBef>
              <a:buFontTx/>
              <a:buChar char="–"/>
            </a:pPr>
            <a:endParaRPr lang="en-GB" sz="1000"/>
          </a:p>
          <a:p>
            <a:pPr marL="742950" lvl="1" indent="-285750" algn="just">
              <a:spcBef>
                <a:spcPct val="20000"/>
              </a:spcBef>
              <a:buFontTx/>
              <a:buChar char="–"/>
            </a:pPr>
            <a:r>
              <a:rPr lang="en-GB" sz="2000"/>
              <a:t>GLARE has a low susceptibility to corrosion as the glass layers act to retard moisture and also improve resistance to fire</a:t>
            </a:r>
          </a:p>
          <a:p>
            <a:pPr marL="742950" lvl="1" indent="-285750" algn="just">
              <a:spcBef>
                <a:spcPct val="20000"/>
              </a:spcBef>
              <a:buFontTx/>
              <a:buChar char="–"/>
            </a:pPr>
            <a:endParaRPr lang="en-GB" sz="2000"/>
          </a:p>
          <a:p>
            <a:pPr marL="742950" lvl="1" indent="-285750" algn="just">
              <a:spcBef>
                <a:spcPct val="20000"/>
              </a:spcBef>
              <a:buFontTx/>
              <a:buChar char="–"/>
            </a:pPr>
            <a:endParaRPr lang="en-GB" sz="2000"/>
          </a:p>
        </p:txBody>
      </p:sp>
      <p:sp>
        <p:nvSpPr>
          <p:cNvPr id="32774" name="Rectangle 6"/>
          <p:cNvSpPr>
            <a:spLocks noChangeArrowheads="1"/>
          </p:cNvSpPr>
          <p:nvPr/>
        </p:nvSpPr>
        <p:spPr bwMode="auto">
          <a:xfrm>
            <a:off x="533400" y="4005263"/>
            <a:ext cx="5410200" cy="2133600"/>
          </a:xfrm>
          <a:prstGeom prst="rect">
            <a:avLst/>
          </a:prstGeom>
          <a:noFill/>
          <a:ln w="9525">
            <a:noFill/>
            <a:miter lim="800000"/>
            <a:headEnd/>
            <a:tailEnd/>
          </a:ln>
        </p:spPr>
        <p:txBody>
          <a:bodyPr/>
          <a:lstStyle/>
          <a:p>
            <a:pPr marL="742950" lvl="1" indent="-285750">
              <a:spcBef>
                <a:spcPct val="20000"/>
              </a:spcBef>
              <a:buFontTx/>
              <a:buChar char="–"/>
            </a:pPr>
            <a:endParaRPr lang="en-GB" sz="2000">
              <a:solidFill>
                <a:srgbClr val="FFFF00"/>
              </a:solidFill>
            </a:endParaRPr>
          </a:p>
          <a:p>
            <a:pPr marL="742950" lvl="1" indent="-285750">
              <a:spcBef>
                <a:spcPct val="20000"/>
              </a:spcBef>
            </a:pPr>
            <a:endParaRPr lang="en-GB" sz="2000">
              <a:solidFill>
                <a:srgbClr val="FFFF00"/>
              </a:solidFill>
            </a:endParaRPr>
          </a:p>
        </p:txBody>
      </p:sp>
      <p:sp>
        <p:nvSpPr>
          <p:cNvPr id="9223" name="Rectangle 7"/>
          <p:cNvSpPr>
            <a:spLocks noChangeArrowheads="1"/>
          </p:cNvSpPr>
          <p:nvPr/>
        </p:nvSpPr>
        <p:spPr bwMode="auto">
          <a:xfrm>
            <a:off x="533400" y="4648200"/>
            <a:ext cx="8153400" cy="1322388"/>
          </a:xfrm>
          <a:prstGeom prst="rect">
            <a:avLst/>
          </a:prstGeom>
          <a:noFill/>
          <a:ln w="9525">
            <a:noFill/>
            <a:miter lim="800000"/>
            <a:headEnd/>
            <a:tailEnd/>
          </a:ln>
        </p:spPr>
        <p:txBody>
          <a:bodyPr/>
          <a:lstStyle/>
          <a:p>
            <a:pPr marL="742950" lvl="1" indent="-285750" algn="just">
              <a:spcBef>
                <a:spcPct val="20000"/>
              </a:spcBef>
              <a:buFontTx/>
              <a:buChar char="–"/>
            </a:pPr>
            <a:endParaRPr lang="en-GB" sz="1000">
              <a:solidFill>
                <a:srgbClr val="FFFF00"/>
              </a:solidFill>
            </a:endParaRPr>
          </a:p>
          <a:p>
            <a:pPr marL="742950" lvl="1" indent="-285750" algn="just">
              <a:spcBef>
                <a:spcPct val="20000"/>
              </a:spcBef>
              <a:buFontTx/>
              <a:buChar char="–"/>
            </a:pPr>
            <a:r>
              <a:rPr lang="en-GB" sz="2000"/>
              <a:t>GLARE also has a better impact resistance that CFRP and is less susceptible to cracking than aluminium alloy</a:t>
            </a:r>
          </a:p>
          <a:p>
            <a:pPr marL="742950" lvl="1" indent="-285750" algn="just">
              <a:spcBef>
                <a:spcPct val="20000"/>
              </a:spcBef>
              <a:buFontTx/>
              <a:buChar char="–"/>
            </a:pPr>
            <a:endParaRPr lang="en-GB" sz="1000"/>
          </a:p>
          <a:p>
            <a:pPr marL="742950" lvl="1" indent="-285750" algn="just">
              <a:spcBef>
                <a:spcPct val="20000"/>
              </a:spcBef>
              <a:buFontTx/>
              <a:buChar char="–"/>
            </a:pPr>
            <a:r>
              <a:rPr lang="en-GB" sz="2000"/>
              <a:t>Weight of GLARE is 10 – 30% lighter than aluminium, but is more expensive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P spid="9221" grpId="0"/>
      <p:bldP spid="922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GB" smtClean="0">
                <a:latin typeface="Arial" charset="0"/>
                <a:cs typeface="Arial" charset="0"/>
              </a:rPr>
              <a:t>Composite Advantages</a:t>
            </a:r>
          </a:p>
        </p:txBody>
      </p:sp>
      <p:sp>
        <p:nvSpPr>
          <p:cNvPr id="27652" name="Rectangle 4"/>
          <p:cNvSpPr>
            <a:spLocks noGrp="1" noChangeArrowheads="1"/>
          </p:cNvSpPr>
          <p:nvPr>
            <p:ph type="body" idx="1"/>
          </p:nvPr>
        </p:nvSpPr>
        <p:spPr>
          <a:noFill/>
        </p:spPr>
        <p:txBody>
          <a:bodyPr/>
          <a:lstStyle/>
          <a:p>
            <a:pPr marL="0" indent="0" algn="just" eaLnBrk="1" hangingPunct="1"/>
            <a:r>
              <a:rPr lang="en-GB" smtClean="0">
                <a:latin typeface="Arial" charset="0"/>
                <a:cs typeface="Arial" charset="0"/>
              </a:rPr>
              <a:t>The advantages of using Composites in airframe design are;</a:t>
            </a:r>
          </a:p>
          <a:p>
            <a:pPr marL="0" indent="0" algn="just" eaLnBrk="1" hangingPunct="1"/>
            <a:endParaRPr lang="en-GB" sz="1000" smtClean="0">
              <a:latin typeface="Arial" charset="0"/>
              <a:cs typeface="Arial" charset="0"/>
            </a:endParaRPr>
          </a:p>
          <a:p>
            <a:pPr marL="766763" lvl="1" algn="just" eaLnBrk="1" hangingPunct="1"/>
            <a:r>
              <a:rPr lang="en-GB" smtClean="0">
                <a:latin typeface="Arial" charset="0"/>
                <a:cs typeface="Arial" charset="0"/>
              </a:rPr>
              <a:t>They have a very high </a:t>
            </a:r>
            <a:r>
              <a:rPr lang="en-GB" i="1" smtClean="0">
                <a:latin typeface="Arial" charset="0"/>
                <a:cs typeface="Arial" charset="0"/>
              </a:rPr>
              <a:t>Strength to Weight Ratio</a:t>
            </a:r>
            <a:endParaRPr lang="en-GB" smtClean="0">
              <a:latin typeface="Arial" charset="0"/>
              <a:cs typeface="Arial" charset="0"/>
            </a:endParaRPr>
          </a:p>
          <a:p>
            <a:pPr marL="766763" lvl="1" algn="just" eaLnBrk="1" hangingPunct="1"/>
            <a:endParaRPr lang="en-GB" sz="1000" smtClean="0">
              <a:latin typeface="Arial" charset="0"/>
              <a:cs typeface="Arial" charset="0"/>
            </a:endParaRPr>
          </a:p>
          <a:p>
            <a:pPr marL="766763" lvl="1" algn="just" eaLnBrk="1" hangingPunct="1"/>
            <a:r>
              <a:rPr lang="en-GB" smtClean="0">
                <a:latin typeface="Arial" charset="0"/>
                <a:cs typeface="Arial" charset="0"/>
              </a:rPr>
              <a:t>They are good in Fatigue</a:t>
            </a:r>
          </a:p>
          <a:p>
            <a:pPr marL="766763" lvl="1" algn="just" eaLnBrk="1" hangingPunct="1"/>
            <a:endParaRPr lang="en-GB" sz="1000" smtClean="0">
              <a:latin typeface="Arial" charset="0"/>
              <a:cs typeface="Arial" charset="0"/>
            </a:endParaRPr>
          </a:p>
          <a:p>
            <a:pPr marL="766763" lvl="1" algn="just" eaLnBrk="1" hangingPunct="1"/>
            <a:r>
              <a:rPr lang="en-GB" smtClean="0">
                <a:latin typeface="Arial" charset="0"/>
                <a:cs typeface="Arial" charset="0"/>
              </a:rPr>
              <a:t>Composites are available in a wide range of forms</a:t>
            </a:r>
          </a:p>
          <a:p>
            <a:pPr marL="766763" lvl="1" algn="just" eaLnBrk="1" hangingPunct="1"/>
            <a:endParaRPr lang="en-GB" sz="1000" smtClean="0">
              <a:latin typeface="Arial" charset="0"/>
              <a:cs typeface="Arial" charset="0"/>
            </a:endParaRPr>
          </a:p>
          <a:p>
            <a:pPr marL="766763" lvl="1" algn="just" eaLnBrk="1" hangingPunct="1"/>
            <a:r>
              <a:rPr lang="en-GB" smtClean="0">
                <a:latin typeface="Arial" charset="0"/>
                <a:cs typeface="Arial" charset="0"/>
              </a:rPr>
              <a:t>They have a low resistance to RADAR and Radio Signals and are therefore ideal for radomes and antenna</a:t>
            </a:r>
          </a:p>
          <a:p>
            <a:pPr marL="0" indent="0" algn="just" eaLnBrk="1" hangingPunct="1"/>
            <a:endParaRPr lang="en-GB"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6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5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GB" smtClean="0">
                <a:latin typeface="Arial" charset="0"/>
                <a:cs typeface="Arial" charset="0"/>
              </a:rPr>
              <a:t>Composite Disadvantages</a:t>
            </a:r>
          </a:p>
        </p:txBody>
      </p:sp>
      <p:sp>
        <p:nvSpPr>
          <p:cNvPr id="40963" name="Rectangle 3"/>
          <p:cNvSpPr>
            <a:spLocks noGrp="1" noChangeArrowheads="1"/>
          </p:cNvSpPr>
          <p:nvPr>
            <p:ph type="body" idx="1"/>
          </p:nvPr>
        </p:nvSpPr>
        <p:spPr>
          <a:xfrm>
            <a:off x="468313" y="1196975"/>
            <a:ext cx="8229600" cy="4525963"/>
          </a:xfrm>
        </p:spPr>
        <p:txBody>
          <a:bodyPr/>
          <a:lstStyle/>
          <a:p>
            <a:pPr marL="0" indent="0" algn="just" eaLnBrk="1" hangingPunct="1">
              <a:lnSpc>
                <a:spcPct val="90000"/>
              </a:lnSpc>
            </a:pPr>
            <a:r>
              <a:rPr lang="en-GB" smtClean="0">
                <a:latin typeface="Arial" charset="0"/>
                <a:cs typeface="Arial" charset="0"/>
              </a:rPr>
              <a:t>However, there are some disadvantages to employing Composite materials:</a:t>
            </a:r>
          </a:p>
          <a:p>
            <a:pPr marL="0" indent="0" algn="just" eaLnBrk="1" hangingPunct="1">
              <a:lnSpc>
                <a:spcPct val="90000"/>
              </a:lnSpc>
            </a:pPr>
            <a:endParaRPr lang="en-GB" sz="1000" smtClean="0">
              <a:latin typeface="Arial" charset="0"/>
              <a:cs typeface="Arial" charset="0"/>
            </a:endParaRPr>
          </a:p>
          <a:p>
            <a:pPr marL="766763" lvl="1" algn="just" eaLnBrk="1" hangingPunct="1">
              <a:lnSpc>
                <a:spcPct val="90000"/>
              </a:lnSpc>
            </a:pPr>
            <a:r>
              <a:rPr lang="en-GB" smtClean="0">
                <a:latin typeface="Arial" charset="0"/>
                <a:cs typeface="Arial" charset="0"/>
              </a:rPr>
              <a:t>Composites are a highly specialist material and need special manufacturing and repair methods</a:t>
            </a:r>
          </a:p>
          <a:p>
            <a:pPr marL="766763" lvl="1" algn="just" eaLnBrk="1" hangingPunct="1">
              <a:lnSpc>
                <a:spcPct val="90000"/>
              </a:lnSpc>
            </a:pPr>
            <a:endParaRPr lang="en-GB" sz="1000" smtClean="0">
              <a:latin typeface="Arial" charset="0"/>
              <a:cs typeface="Arial" charset="0"/>
            </a:endParaRPr>
          </a:p>
          <a:p>
            <a:pPr marL="766763" lvl="1" algn="just" eaLnBrk="1" hangingPunct="1">
              <a:lnSpc>
                <a:spcPct val="90000"/>
              </a:lnSpc>
            </a:pPr>
            <a:r>
              <a:rPr lang="en-GB" smtClean="0">
                <a:latin typeface="Arial" charset="0"/>
                <a:cs typeface="Arial" charset="0"/>
              </a:rPr>
              <a:t>Their strength and stiffness is not the same in all directions and depends on method of manufacture</a:t>
            </a:r>
          </a:p>
          <a:p>
            <a:pPr marL="766763" lvl="1" algn="just" eaLnBrk="1" hangingPunct="1">
              <a:lnSpc>
                <a:spcPct val="90000"/>
              </a:lnSpc>
            </a:pPr>
            <a:endParaRPr lang="en-GB" sz="1000" smtClean="0">
              <a:latin typeface="Arial" charset="0"/>
              <a:cs typeface="Arial" charset="0"/>
            </a:endParaRPr>
          </a:p>
          <a:p>
            <a:pPr marL="766763" lvl="1" algn="just" eaLnBrk="1" hangingPunct="1">
              <a:lnSpc>
                <a:spcPct val="90000"/>
              </a:lnSpc>
            </a:pPr>
            <a:r>
              <a:rPr lang="en-GB" smtClean="0">
                <a:latin typeface="Arial" charset="0"/>
                <a:cs typeface="Arial" charset="0"/>
              </a:rPr>
              <a:t>They have poor electrical screening</a:t>
            </a:r>
          </a:p>
          <a:p>
            <a:pPr marL="766763" lvl="1" algn="just" eaLnBrk="1" hangingPunct="1">
              <a:lnSpc>
                <a:spcPct val="90000"/>
              </a:lnSpc>
            </a:pPr>
            <a:endParaRPr lang="en-GB" sz="1000" smtClean="0">
              <a:latin typeface="Arial" charset="0"/>
              <a:cs typeface="Arial" charset="0"/>
            </a:endParaRPr>
          </a:p>
          <a:p>
            <a:pPr marL="766763" lvl="1" algn="just" eaLnBrk="1" hangingPunct="1">
              <a:lnSpc>
                <a:spcPct val="90000"/>
              </a:lnSpc>
            </a:pPr>
            <a:r>
              <a:rPr lang="en-GB" smtClean="0">
                <a:latin typeface="Arial" charset="0"/>
                <a:cs typeface="Arial" charset="0"/>
              </a:rPr>
              <a:t>Damage is not immediately obvious and they require specialist Non-Destructive Testing (NDT) techniques to find damaged sections</a:t>
            </a:r>
          </a:p>
          <a:p>
            <a:pPr marL="766763" lvl="1" algn="just" eaLnBrk="1" hangingPunct="1">
              <a:lnSpc>
                <a:spcPct val="90000"/>
              </a:lnSpc>
            </a:pPr>
            <a:endParaRPr lang="en-GB" sz="1000" smtClean="0">
              <a:latin typeface="Arial" charset="0"/>
              <a:cs typeface="Arial" charset="0"/>
            </a:endParaRPr>
          </a:p>
          <a:p>
            <a:pPr marL="766763" lvl="1" algn="just" eaLnBrk="1" hangingPunct="1">
              <a:lnSpc>
                <a:spcPct val="90000"/>
              </a:lnSpc>
            </a:pPr>
            <a:r>
              <a:rPr lang="en-GB" smtClean="0">
                <a:latin typeface="Arial" charset="0"/>
                <a:cs typeface="Arial" charset="0"/>
              </a:rPr>
              <a:t>They can absorb water (especially honeycomb panels)</a:t>
            </a:r>
          </a:p>
          <a:p>
            <a:pPr marL="0" indent="0" algn="just" eaLnBrk="1" hangingPunct="1">
              <a:lnSpc>
                <a:spcPct val="90000"/>
              </a:lnSpc>
            </a:pPr>
            <a:endParaRPr lang="en-GB"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6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6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6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GB" smtClean="0">
                <a:latin typeface="Arial" charset="0"/>
                <a:cs typeface="Arial" charset="0"/>
              </a:rPr>
              <a:t>Conclusions</a:t>
            </a:r>
            <a:endParaRPr lang="en-US" smtClean="0">
              <a:latin typeface="Arial" charset="0"/>
              <a:cs typeface="Arial" charset="0"/>
            </a:endParaRPr>
          </a:p>
        </p:txBody>
      </p:sp>
      <p:sp>
        <p:nvSpPr>
          <p:cNvPr id="49156" name="Rectangle 4"/>
          <p:cNvSpPr>
            <a:spLocks noGrp="1" noChangeArrowheads="1"/>
          </p:cNvSpPr>
          <p:nvPr>
            <p:ph type="body" idx="1"/>
          </p:nvPr>
        </p:nvSpPr>
        <p:spPr>
          <a:xfrm>
            <a:off x="533400" y="1196975"/>
            <a:ext cx="8077200" cy="5472113"/>
          </a:xfrm>
          <a:noFill/>
        </p:spPr>
        <p:txBody>
          <a:bodyPr/>
          <a:lstStyle/>
          <a:p>
            <a:pPr marL="0" indent="0" algn="just" eaLnBrk="1" hangingPunct="1"/>
            <a:r>
              <a:rPr lang="en-US" smtClean="0">
                <a:latin typeface="Arial" charset="0"/>
                <a:cs typeface="Arial" charset="0"/>
              </a:rPr>
              <a:t>Modern airframes employ a variety of different materials in their design and the designer must choose the material with the correct properties.</a:t>
            </a:r>
          </a:p>
          <a:p>
            <a:pPr marL="0" indent="0" algn="just" eaLnBrk="1" hangingPunct="1"/>
            <a:endParaRPr lang="en-US" sz="1000" smtClean="0">
              <a:latin typeface="Arial" charset="0"/>
              <a:cs typeface="Arial" charset="0"/>
            </a:endParaRPr>
          </a:p>
          <a:p>
            <a:pPr marL="0" indent="0" algn="just" eaLnBrk="1" hangingPunct="1"/>
            <a:r>
              <a:rPr lang="en-US" smtClean="0">
                <a:latin typeface="Arial" charset="0"/>
                <a:cs typeface="Arial" charset="0"/>
              </a:rPr>
              <a:t>Therefore thorough under-standing of material properties is needed to ensure that the designed components are safe and reliable.</a:t>
            </a:r>
          </a:p>
          <a:p>
            <a:pPr marL="0" indent="0" algn="just" eaLnBrk="1" hangingPunct="1"/>
            <a:endParaRPr lang="en-GB" sz="1000" smtClean="0">
              <a:latin typeface="Arial" charset="0"/>
              <a:cs typeface="Arial" charset="0"/>
            </a:endParaRPr>
          </a:p>
          <a:p>
            <a:pPr marL="0" indent="0" algn="just" eaLnBrk="1" hangingPunct="1"/>
            <a:r>
              <a:rPr lang="en-GB" smtClean="0">
                <a:latin typeface="Arial" charset="0"/>
                <a:cs typeface="Arial" charset="0"/>
              </a:rPr>
              <a:t>You should now have an understanding of the </a:t>
            </a:r>
            <a:r>
              <a:rPr lang="en-GB" b="1" i="1" smtClean="0">
                <a:latin typeface="Arial" charset="0"/>
                <a:cs typeface="Arial" charset="0"/>
              </a:rPr>
              <a:t>‘materials’</a:t>
            </a:r>
            <a:r>
              <a:rPr lang="en-GB" smtClean="0">
                <a:latin typeface="Arial" charset="0"/>
                <a:cs typeface="Arial" charset="0"/>
              </a:rPr>
              <a:t> that make up an airframe, as well as how material properties influence the design.</a:t>
            </a:r>
          </a:p>
          <a:p>
            <a:pPr marL="0" indent="0" algn="just" eaLnBrk="1" hangingPunct="1"/>
            <a:endParaRPr lang="en-GB" sz="1000" smtClean="0">
              <a:latin typeface="Arial" charset="0"/>
              <a:cs typeface="Arial" charset="0"/>
            </a:endParaRPr>
          </a:p>
          <a:p>
            <a:pPr marL="0" indent="0" algn="ctr" eaLnBrk="1" hangingPunct="1"/>
            <a:r>
              <a:rPr lang="en-GB" i="1" smtClean="0">
                <a:solidFill>
                  <a:srgbClr val="FFFF00"/>
                </a:solidFill>
                <a:latin typeface="Arial" charset="0"/>
                <a:cs typeface="Arial" charset="0"/>
              </a:rPr>
              <a:t>Any Questions?</a:t>
            </a:r>
            <a:endParaRPr lang="en-US" i="1" smtClean="0">
              <a:solidFill>
                <a:srgbClr val="FFFF00"/>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91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15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49156">
                                            <p:txEl>
                                              <p:pRg st="6" end="6"/>
                                            </p:txEl>
                                          </p:spTgt>
                                        </p:tgtEl>
                                        <p:attrNameLst>
                                          <p:attrName>style.visibility</p:attrName>
                                        </p:attrNameLst>
                                      </p:cBhvr>
                                      <p:to>
                                        <p:strVal val="visible"/>
                                      </p:to>
                                    </p:set>
                                    <p:animEffect transition="in" filter="dissolve">
                                      <p:cBhvr>
                                        <p:cTn id="19" dur="500"/>
                                        <p:tgtEl>
                                          <p:spTgt spid="4915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GB" smtClean="0">
                <a:latin typeface="Arial" charset="0"/>
                <a:cs typeface="Arial" charset="0"/>
              </a:rPr>
              <a:t>Questions</a:t>
            </a:r>
            <a:endParaRPr lang="en-US" smtClean="0">
              <a:latin typeface="Arial" charset="0"/>
              <a:cs typeface="Arial" charset="0"/>
            </a:endParaRPr>
          </a:p>
        </p:txBody>
      </p:sp>
      <p:sp>
        <p:nvSpPr>
          <p:cNvPr id="50179" name="Rectangle 3"/>
          <p:cNvSpPr>
            <a:spLocks noGrp="1" noChangeArrowheads="1"/>
          </p:cNvSpPr>
          <p:nvPr>
            <p:ph type="body" idx="1"/>
          </p:nvPr>
        </p:nvSpPr>
        <p:spPr/>
        <p:txBody>
          <a:bodyPr/>
          <a:lstStyle/>
          <a:p>
            <a:pPr marL="457200" indent="-457200" algn="just" eaLnBrk="1" hangingPunct="1"/>
            <a:r>
              <a:rPr lang="en-GB" smtClean="0">
                <a:latin typeface="Arial" charset="0"/>
                <a:cs typeface="Arial" charset="0"/>
              </a:rPr>
              <a:t>Here are some questions for you;</a:t>
            </a:r>
          </a:p>
          <a:p>
            <a:pPr marL="457200" indent="-457200" algn="just" eaLnBrk="1" hangingPunct="1"/>
            <a:endParaRPr lang="en-GB" smtClean="0">
              <a:latin typeface="Arial" charset="0"/>
              <a:cs typeface="Arial" charset="0"/>
            </a:endParaRPr>
          </a:p>
          <a:p>
            <a:pPr marL="457200" indent="-457200" algn="just" eaLnBrk="1" hangingPunct="1"/>
            <a:r>
              <a:rPr lang="en-GB" smtClean="0">
                <a:latin typeface="Arial" charset="0"/>
                <a:cs typeface="Arial" charset="0"/>
              </a:rPr>
              <a:t>1.	What does the term </a:t>
            </a:r>
            <a:r>
              <a:rPr lang="en-GB" b="1" smtClean="0">
                <a:latin typeface="Arial" charset="0"/>
                <a:cs typeface="Arial" charset="0"/>
              </a:rPr>
              <a:t>CFRP</a:t>
            </a:r>
            <a:r>
              <a:rPr lang="en-GB" smtClean="0">
                <a:latin typeface="Arial" charset="0"/>
                <a:cs typeface="Arial" charset="0"/>
              </a:rPr>
              <a:t> stand for?</a:t>
            </a:r>
          </a:p>
          <a:p>
            <a:pPr marL="457200" indent="-457200" algn="just" eaLnBrk="1" hangingPunct="1"/>
            <a:endParaRPr lang="en-GB" smtClean="0">
              <a:latin typeface="Arial" charset="0"/>
              <a:cs typeface="Arial" charset="0"/>
            </a:endParaRPr>
          </a:p>
          <a:p>
            <a:pPr marL="457200" indent="-457200" algn="just" eaLnBrk="1" hangingPunct="1"/>
            <a:r>
              <a:rPr lang="en-GB" smtClean="0">
                <a:latin typeface="Arial" charset="0"/>
                <a:cs typeface="Arial" charset="0"/>
              </a:rPr>
              <a:t>2.	What is Fatigue?</a:t>
            </a:r>
          </a:p>
          <a:p>
            <a:pPr marL="457200" indent="-457200" algn="just" eaLnBrk="1" hangingPunct="1"/>
            <a:endParaRPr lang="en-GB" smtClean="0">
              <a:latin typeface="Arial" charset="0"/>
              <a:cs typeface="Arial" charset="0"/>
            </a:endParaRPr>
          </a:p>
          <a:p>
            <a:pPr marL="457200" indent="-457200" algn="just" eaLnBrk="1" hangingPunct="1"/>
            <a:r>
              <a:rPr lang="en-GB" smtClean="0">
                <a:latin typeface="Arial" charset="0"/>
                <a:cs typeface="Arial" charset="0"/>
              </a:rPr>
              <a:t>3.	What are the two </a:t>
            </a:r>
            <a:r>
              <a:rPr lang="en-GB" b="1" i="1" smtClean="0">
                <a:latin typeface="Arial" charset="0"/>
                <a:cs typeface="Arial" charset="0"/>
              </a:rPr>
              <a:t>major design considerations</a:t>
            </a:r>
            <a:r>
              <a:rPr lang="en-GB" smtClean="0">
                <a:latin typeface="Arial" charset="0"/>
                <a:cs typeface="Arial" charset="0"/>
              </a:rPr>
              <a:t> involved in the use of Composite materials?</a:t>
            </a:r>
          </a:p>
          <a:p>
            <a:pPr marL="457200" indent="-457200" algn="just" eaLnBrk="1" hangingPunct="1"/>
            <a:endParaRPr lang="en-GB" smtClean="0">
              <a:latin typeface="Arial" charset="0"/>
              <a:cs typeface="Arial" charset="0"/>
            </a:endParaRPr>
          </a:p>
          <a:p>
            <a:pPr marL="457200" indent="-457200" algn="just" eaLnBrk="1" hangingPunct="1"/>
            <a:endParaRPr lang="en-US" smtClean="0">
              <a:latin typeface="Arial" charset="0"/>
              <a:cs typeface="Arial" charset="0"/>
            </a:endParaRPr>
          </a:p>
        </p:txBody>
      </p:sp>
      <p:sp>
        <p:nvSpPr>
          <p:cNvPr id="36868" name="AutoShape 4">
            <a:hlinkClick r:id="rId3" action="ppaction://hlinkpres?slideindex=1&amp;slidetitle="/>
          </p:cNvPr>
          <p:cNvSpPr>
            <a:spLocks noChangeArrowheads="1"/>
          </p:cNvSpPr>
          <p:nvPr/>
        </p:nvSpPr>
        <p:spPr bwMode="auto">
          <a:xfrm rot="5400000">
            <a:off x="8748713" y="115888"/>
            <a:ext cx="287337" cy="287337"/>
          </a:xfrm>
          <a:custGeom>
            <a:avLst/>
            <a:gdLst>
              <a:gd name="T0" fmla="*/ 1636876 w 21600"/>
              <a:gd name="T1" fmla="*/ 0 h 21600"/>
              <a:gd name="T2" fmla="*/ 540619 w 21600"/>
              <a:gd name="T3" fmla="*/ 3822341 h 21600"/>
              <a:gd name="T4" fmla="*/ 1720936 w 21600"/>
              <a:gd name="T5" fmla="*/ 1470540 h 21600"/>
              <a:gd name="T6" fmla="*/ 2771551 w 21600"/>
              <a:gd name="T7" fmla="*/ 2527874 h 21600"/>
              <a:gd name="T8" fmla="*/ 3822341 w 21600"/>
              <a:gd name="T9" fmla="*/ 147054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rgbClr val="FFFF00"/>
          </a:solidFill>
          <a:ln w="9525">
            <a:solidFill>
              <a:schemeClr val="tx1"/>
            </a:solidFill>
            <a:miter lim="800000"/>
            <a:headEnd/>
            <a:tailEnd/>
          </a:ln>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17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1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smtClean="0">
                <a:latin typeface="Arial" charset="0"/>
                <a:cs typeface="Arial" charset="0"/>
              </a:rPr>
              <a:t>Learning Objectives</a:t>
            </a:r>
            <a:endParaRPr lang="en-US" smtClean="0">
              <a:latin typeface="Arial" charset="0"/>
              <a:cs typeface="Arial" charset="0"/>
            </a:endParaRPr>
          </a:p>
        </p:txBody>
      </p:sp>
      <p:sp>
        <p:nvSpPr>
          <p:cNvPr id="34819" name="Rectangle 3"/>
          <p:cNvSpPr>
            <a:spLocks noGrp="1" noChangeArrowheads="1"/>
          </p:cNvSpPr>
          <p:nvPr>
            <p:ph type="body" idx="1"/>
          </p:nvPr>
        </p:nvSpPr>
        <p:spPr>
          <a:xfrm>
            <a:off x="533400" y="1196975"/>
            <a:ext cx="8077200" cy="5256213"/>
          </a:xfrm>
        </p:spPr>
        <p:txBody>
          <a:bodyPr/>
          <a:lstStyle/>
          <a:p>
            <a:pPr marL="0" indent="0" algn="just" eaLnBrk="1" hangingPunct="1"/>
            <a:r>
              <a:rPr lang="en-GB" smtClean="0">
                <a:latin typeface="Arial" charset="0"/>
                <a:cs typeface="Arial" charset="0"/>
              </a:rPr>
              <a:t>The purpose of this chapter is to make you aware of the many different materials employed in an aircraft’s structure, it’s properties and application.</a:t>
            </a:r>
          </a:p>
          <a:p>
            <a:pPr marL="0" indent="0" algn="just" eaLnBrk="1" hangingPunct="1"/>
            <a:endParaRPr lang="en-GB" smtClean="0">
              <a:latin typeface="Arial" charset="0"/>
              <a:cs typeface="Arial" charset="0"/>
            </a:endParaRPr>
          </a:p>
          <a:p>
            <a:pPr marL="0" indent="0" algn="just" eaLnBrk="1" hangingPunct="1"/>
            <a:r>
              <a:rPr lang="en-GB" smtClean="0">
                <a:latin typeface="Arial" charset="0"/>
                <a:cs typeface="Arial" charset="0"/>
              </a:rPr>
              <a:t>So, by the end of this presentation you will be able to identify the main materials used in aircraft construction, where they are used and what properties are beneficial in supporting the design.</a:t>
            </a:r>
          </a:p>
          <a:p>
            <a:pPr marL="0" indent="0" algn="just" eaLnBrk="1" hangingPunct="1"/>
            <a:endParaRPr lang="en-GB" smtClean="0">
              <a:latin typeface="Arial" charset="0"/>
              <a:cs typeface="Arial" charset="0"/>
            </a:endParaRPr>
          </a:p>
          <a:p>
            <a:pPr marL="0" indent="0" algn="ctr" eaLnBrk="1" hangingPunct="1"/>
            <a:r>
              <a:rPr lang="en-GB" i="1" smtClean="0">
                <a:solidFill>
                  <a:srgbClr val="FFFF00"/>
                </a:solidFill>
                <a:latin typeface="Arial" charset="0"/>
                <a:cs typeface="Arial" charset="0"/>
              </a:rPr>
              <a:t>But first a recap of Chapter 1 with some questions.</a:t>
            </a:r>
            <a:endParaRPr lang="en-US" i="1" smtClean="0">
              <a:solidFill>
                <a:srgbClr val="FFFF00"/>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4819">
                                            <p:txEl>
                                              <p:pRg st="4" end="4"/>
                                            </p:txEl>
                                          </p:spTgt>
                                        </p:tgtEl>
                                        <p:attrNameLst>
                                          <p:attrName>style.visibility</p:attrName>
                                        </p:attrNameLst>
                                      </p:cBhvr>
                                      <p:to>
                                        <p:strVal val="visible"/>
                                      </p:to>
                                    </p:set>
                                    <p:animEffect transition="in" filter="dissolve">
                                      <p:cBhvr>
                                        <p:cTn id="15" dur="500"/>
                                        <p:tgtEl>
                                          <p:spTgt spid="348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smtClean="0">
                <a:latin typeface="Arial" charset="0"/>
                <a:cs typeface="Arial" charset="0"/>
              </a:rPr>
              <a:t>Chapter 1 Revision</a:t>
            </a:r>
            <a:endParaRPr lang="en-US" smtClean="0">
              <a:latin typeface="Arial" charset="0"/>
              <a:cs typeface="Arial" charset="0"/>
            </a:endParaRPr>
          </a:p>
        </p:txBody>
      </p:sp>
      <p:sp>
        <p:nvSpPr>
          <p:cNvPr id="35843" name="Rectangle 3"/>
          <p:cNvSpPr>
            <a:spLocks noGrp="1" noChangeArrowheads="1"/>
          </p:cNvSpPr>
          <p:nvPr>
            <p:ph type="body" idx="1"/>
          </p:nvPr>
        </p:nvSpPr>
        <p:spPr/>
        <p:txBody>
          <a:bodyPr/>
          <a:lstStyle/>
          <a:p>
            <a:pPr marL="457200" indent="-457200" eaLnBrk="1" hangingPunct="1"/>
            <a:r>
              <a:rPr lang="en-GB" smtClean="0">
                <a:latin typeface="Arial" charset="0"/>
                <a:cs typeface="Arial" charset="0"/>
              </a:rPr>
              <a:t>A few questions about the previous chapter.</a:t>
            </a:r>
          </a:p>
          <a:p>
            <a:pPr marL="457200" indent="-457200" eaLnBrk="1" hangingPunct="1"/>
            <a:endParaRPr lang="en-GB" sz="1000" smtClean="0">
              <a:latin typeface="Arial" charset="0"/>
              <a:cs typeface="Arial" charset="0"/>
            </a:endParaRPr>
          </a:p>
          <a:p>
            <a:pPr marL="457200" indent="-457200" eaLnBrk="1" hangingPunct="1">
              <a:buFontTx/>
              <a:buAutoNum type="arabicPeriod"/>
            </a:pPr>
            <a:r>
              <a:rPr lang="en-GB" smtClean="0">
                <a:latin typeface="Arial" charset="0"/>
                <a:cs typeface="Arial" charset="0"/>
              </a:rPr>
              <a:t>How many major components make up an airframe?</a:t>
            </a:r>
          </a:p>
          <a:p>
            <a:pPr marL="457200" indent="-457200" eaLnBrk="1" hangingPunct="1">
              <a:buFontTx/>
              <a:buAutoNum type="arabicPeriod"/>
            </a:pPr>
            <a:endParaRPr lang="en-GB" sz="1000" smtClean="0">
              <a:latin typeface="Arial" charset="0"/>
              <a:cs typeface="Arial" charset="0"/>
            </a:endParaRPr>
          </a:p>
          <a:p>
            <a:pPr marL="457200" indent="-457200" eaLnBrk="1" hangingPunct="1">
              <a:buFontTx/>
              <a:buAutoNum type="arabicPeriod"/>
            </a:pPr>
            <a:r>
              <a:rPr lang="en-GB" smtClean="0">
                <a:latin typeface="Arial" charset="0"/>
                <a:cs typeface="Arial" charset="0"/>
              </a:rPr>
              <a:t>Name the </a:t>
            </a:r>
            <a:r>
              <a:rPr lang="en-GB" b="1" smtClean="0">
                <a:solidFill>
                  <a:srgbClr val="FFFF00"/>
                </a:solidFill>
                <a:latin typeface="Arial" charset="0"/>
                <a:cs typeface="Arial" charset="0"/>
              </a:rPr>
              <a:t>5</a:t>
            </a:r>
            <a:r>
              <a:rPr lang="en-GB" smtClean="0">
                <a:latin typeface="Arial" charset="0"/>
                <a:cs typeface="Arial" charset="0"/>
              </a:rPr>
              <a:t> types of forces (or loads) that would be present in components of an aircraft wing?</a:t>
            </a:r>
          </a:p>
          <a:p>
            <a:pPr marL="457200" indent="-457200" eaLnBrk="1" hangingPunct="1">
              <a:buFontTx/>
              <a:buAutoNum type="arabicPeriod"/>
            </a:pPr>
            <a:r>
              <a:rPr lang="en-GB" smtClean="0">
                <a:latin typeface="Arial" charset="0"/>
                <a:cs typeface="Arial" charset="0"/>
              </a:rPr>
              <a:t>What structural element is used to counter a tensile force (or load)?</a:t>
            </a:r>
          </a:p>
          <a:p>
            <a:pPr marL="457200" indent="-457200" eaLnBrk="1" hangingPunct="1">
              <a:buFontTx/>
              <a:buAutoNum type="arabicPeriod"/>
            </a:pPr>
            <a:endParaRPr lang="en-GB" sz="1000" smtClean="0">
              <a:latin typeface="Arial" charset="0"/>
              <a:cs typeface="Arial" charset="0"/>
            </a:endParaRPr>
          </a:p>
          <a:p>
            <a:pPr marL="457200" indent="-457200" eaLnBrk="1" hangingPunct="1">
              <a:buFontTx/>
              <a:buAutoNum type="arabicPeriod"/>
            </a:pPr>
            <a:r>
              <a:rPr lang="en-GB" smtClean="0">
                <a:latin typeface="Arial" charset="0"/>
                <a:cs typeface="Arial" charset="0"/>
              </a:rPr>
              <a:t>What is a </a:t>
            </a:r>
            <a:r>
              <a:rPr lang="en-GB" b="1" i="1" smtClean="0">
                <a:solidFill>
                  <a:srgbClr val="FFFF00"/>
                </a:solidFill>
                <a:latin typeface="Arial" charset="0"/>
                <a:cs typeface="Arial" charset="0"/>
              </a:rPr>
              <a:t>‘Cantilever’</a:t>
            </a:r>
            <a:r>
              <a:rPr lang="en-GB" i="1" smtClean="0">
                <a:latin typeface="Arial" charset="0"/>
                <a:cs typeface="Arial" charset="0"/>
              </a:rPr>
              <a:t> </a:t>
            </a:r>
            <a:r>
              <a:rPr lang="en-GB" smtClean="0">
                <a:latin typeface="Arial" charset="0"/>
                <a:cs typeface="Arial" charset="0"/>
              </a:rPr>
              <a:t>and can you name any examples?</a:t>
            </a:r>
          </a:p>
          <a:p>
            <a:pPr marL="457200" indent="-457200" eaLnBrk="1" hangingPunct="1"/>
            <a:endParaRPr lang="en-US"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8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smtClean="0">
                <a:latin typeface="Arial" charset="0"/>
                <a:cs typeface="Arial" charset="0"/>
              </a:rPr>
              <a:t>Materials</a:t>
            </a:r>
          </a:p>
        </p:txBody>
      </p:sp>
      <p:sp>
        <p:nvSpPr>
          <p:cNvPr id="3075" name="Rectangle 3"/>
          <p:cNvSpPr>
            <a:spLocks noGrp="1" noChangeArrowheads="1"/>
          </p:cNvSpPr>
          <p:nvPr>
            <p:ph type="body" idx="1"/>
          </p:nvPr>
        </p:nvSpPr>
        <p:spPr>
          <a:xfrm>
            <a:off x="533400" y="1371600"/>
            <a:ext cx="8077200" cy="4876800"/>
          </a:xfrm>
        </p:spPr>
        <p:txBody>
          <a:bodyPr/>
          <a:lstStyle/>
          <a:p>
            <a:pPr marL="0" indent="0" algn="just" eaLnBrk="1" hangingPunct="1"/>
            <a:r>
              <a:rPr lang="en-GB" smtClean="0">
                <a:latin typeface="Arial" charset="0"/>
                <a:cs typeface="Arial" charset="0"/>
              </a:rPr>
              <a:t>In the early days of aviation, airframes were built from wood, canvas and steel wire.</a:t>
            </a:r>
          </a:p>
          <a:p>
            <a:pPr marL="0" indent="0" algn="just" eaLnBrk="1" hangingPunct="1"/>
            <a:endParaRPr lang="en-GB" sz="1000" smtClean="0">
              <a:latin typeface="Arial" charset="0"/>
              <a:cs typeface="Arial" charset="0"/>
            </a:endParaRPr>
          </a:p>
          <a:p>
            <a:pPr marL="0" indent="0" algn="just" eaLnBrk="1" hangingPunct="1"/>
            <a:r>
              <a:rPr lang="en-GB" smtClean="0">
                <a:latin typeface="Arial" charset="0"/>
                <a:cs typeface="Arial" charset="0"/>
              </a:rPr>
              <a:t>However, modern airframe designs use a variety of different materials in their construction and it now common to find the following materials within the main structure.</a:t>
            </a:r>
          </a:p>
        </p:txBody>
      </p:sp>
      <p:sp>
        <p:nvSpPr>
          <p:cNvPr id="3076" name="Text Box 4"/>
          <p:cNvSpPr txBox="1">
            <a:spLocks noChangeArrowheads="1"/>
          </p:cNvSpPr>
          <p:nvPr/>
        </p:nvSpPr>
        <p:spPr bwMode="auto">
          <a:xfrm rot="776451">
            <a:off x="5334000" y="4114800"/>
            <a:ext cx="3348038" cy="701675"/>
          </a:xfrm>
          <a:prstGeom prst="rect">
            <a:avLst/>
          </a:prstGeom>
          <a:noFill/>
          <a:ln w="9525">
            <a:noFill/>
            <a:miter lim="800000"/>
            <a:headEnd/>
            <a:tailEnd/>
          </a:ln>
        </p:spPr>
        <p:txBody>
          <a:bodyPr>
            <a:spAutoFit/>
          </a:bodyPr>
          <a:lstStyle/>
          <a:p>
            <a:pPr marL="457200" indent="-457200" algn="ctr" eaLnBrk="0" hangingPunct="0">
              <a:spcBef>
                <a:spcPct val="50000"/>
              </a:spcBef>
            </a:pPr>
            <a:r>
              <a:rPr lang="en-GB" sz="2000">
                <a:solidFill>
                  <a:srgbClr val="FFFF00"/>
                </a:solidFill>
              </a:rPr>
              <a:t>Aluminium and Magnesium Alloys</a:t>
            </a:r>
          </a:p>
        </p:txBody>
      </p:sp>
      <p:sp>
        <p:nvSpPr>
          <p:cNvPr id="3077" name="Text Box 5"/>
          <p:cNvSpPr txBox="1">
            <a:spLocks noChangeArrowheads="1"/>
          </p:cNvSpPr>
          <p:nvPr/>
        </p:nvSpPr>
        <p:spPr bwMode="auto">
          <a:xfrm rot="441626">
            <a:off x="2514600" y="5715000"/>
            <a:ext cx="3348038" cy="396875"/>
          </a:xfrm>
          <a:prstGeom prst="rect">
            <a:avLst/>
          </a:prstGeom>
          <a:noFill/>
          <a:ln w="9525">
            <a:noFill/>
            <a:miter lim="800000"/>
            <a:headEnd/>
            <a:tailEnd/>
          </a:ln>
        </p:spPr>
        <p:txBody>
          <a:bodyPr>
            <a:spAutoFit/>
          </a:bodyPr>
          <a:lstStyle/>
          <a:p>
            <a:pPr marL="457200" indent="-457200" algn="ctr" eaLnBrk="0" hangingPunct="0">
              <a:spcBef>
                <a:spcPct val="50000"/>
              </a:spcBef>
            </a:pPr>
            <a:r>
              <a:rPr lang="en-GB" sz="2000">
                <a:solidFill>
                  <a:srgbClr val="FFFF00"/>
                </a:solidFill>
              </a:rPr>
              <a:t>Steel and Steel Alloys</a:t>
            </a:r>
          </a:p>
        </p:txBody>
      </p:sp>
      <p:sp>
        <p:nvSpPr>
          <p:cNvPr id="3078" name="Text Box 6"/>
          <p:cNvSpPr txBox="1">
            <a:spLocks noChangeArrowheads="1"/>
          </p:cNvSpPr>
          <p:nvPr/>
        </p:nvSpPr>
        <p:spPr bwMode="auto">
          <a:xfrm rot="-1199472">
            <a:off x="3810000" y="4876800"/>
            <a:ext cx="3348038" cy="701675"/>
          </a:xfrm>
          <a:prstGeom prst="rect">
            <a:avLst/>
          </a:prstGeom>
          <a:noFill/>
          <a:ln w="9525">
            <a:noFill/>
            <a:miter lim="800000"/>
            <a:headEnd/>
            <a:tailEnd/>
          </a:ln>
        </p:spPr>
        <p:txBody>
          <a:bodyPr>
            <a:spAutoFit/>
          </a:bodyPr>
          <a:lstStyle/>
          <a:p>
            <a:pPr marL="457200" indent="-457200" algn="ctr" eaLnBrk="0" hangingPunct="0">
              <a:spcBef>
                <a:spcPct val="50000"/>
              </a:spcBef>
            </a:pPr>
            <a:r>
              <a:rPr lang="en-GB" sz="2000">
                <a:solidFill>
                  <a:srgbClr val="FFFF00"/>
                </a:solidFill>
              </a:rPr>
              <a:t>Titanium and Titanium Alloys</a:t>
            </a:r>
          </a:p>
        </p:txBody>
      </p:sp>
      <p:sp>
        <p:nvSpPr>
          <p:cNvPr id="3079" name="Text Box 7"/>
          <p:cNvSpPr txBox="1">
            <a:spLocks noChangeArrowheads="1"/>
          </p:cNvSpPr>
          <p:nvPr/>
        </p:nvSpPr>
        <p:spPr bwMode="auto">
          <a:xfrm rot="378569">
            <a:off x="3962400" y="4403725"/>
            <a:ext cx="1600200" cy="396875"/>
          </a:xfrm>
          <a:prstGeom prst="rect">
            <a:avLst/>
          </a:prstGeom>
          <a:noFill/>
          <a:ln w="9525">
            <a:noFill/>
            <a:miter lim="800000"/>
            <a:headEnd/>
            <a:tailEnd/>
          </a:ln>
        </p:spPr>
        <p:txBody>
          <a:bodyPr>
            <a:spAutoFit/>
          </a:bodyPr>
          <a:lstStyle/>
          <a:p>
            <a:pPr marL="457200" indent="-457200" algn="ctr" eaLnBrk="0" hangingPunct="0">
              <a:spcBef>
                <a:spcPct val="50000"/>
              </a:spcBef>
            </a:pPr>
            <a:r>
              <a:rPr lang="en-GB" sz="2000">
                <a:solidFill>
                  <a:srgbClr val="FFFF00"/>
                </a:solidFill>
              </a:rPr>
              <a:t>Plastics</a:t>
            </a:r>
          </a:p>
        </p:txBody>
      </p:sp>
      <p:sp>
        <p:nvSpPr>
          <p:cNvPr id="3080" name="Text Box 8"/>
          <p:cNvSpPr txBox="1">
            <a:spLocks noChangeArrowheads="1"/>
          </p:cNvSpPr>
          <p:nvPr/>
        </p:nvSpPr>
        <p:spPr bwMode="auto">
          <a:xfrm rot="960771">
            <a:off x="6553200" y="5486400"/>
            <a:ext cx="1676400" cy="396875"/>
          </a:xfrm>
          <a:prstGeom prst="rect">
            <a:avLst/>
          </a:prstGeom>
          <a:noFill/>
          <a:ln w="9525">
            <a:noFill/>
            <a:miter lim="800000"/>
            <a:headEnd/>
            <a:tailEnd/>
          </a:ln>
        </p:spPr>
        <p:txBody>
          <a:bodyPr>
            <a:spAutoFit/>
          </a:bodyPr>
          <a:lstStyle/>
          <a:p>
            <a:pPr marL="457200" indent="-457200" algn="ctr" eaLnBrk="0" hangingPunct="0">
              <a:spcBef>
                <a:spcPct val="50000"/>
              </a:spcBef>
            </a:pPr>
            <a:r>
              <a:rPr lang="en-GB" sz="2000">
                <a:solidFill>
                  <a:srgbClr val="FFFF00"/>
                </a:solidFill>
              </a:rPr>
              <a:t>Composites</a:t>
            </a:r>
          </a:p>
        </p:txBody>
      </p:sp>
      <p:sp>
        <p:nvSpPr>
          <p:cNvPr id="3081" name="Text Box 9"/>
          <p:cNvSpPr txBox="1">
            <a:spLocks noChangeArrowheads="1"/>
          </p:cNvSpPr>
          <p:nvPr/>
        </p:nvSpPr>
        <p:spPr bwMode="auto">
          <a:xfrm rot="-251931">
            <a:off x="533400" y="3962400"/>
            <a:ext cx="3833813" cy="701675"/>
          </a:xfrm>
          <a:prstGeom prst="rect">
            <a:avLst/>
          </a:prstGeom>
          <a:noFill/>
          <a:ln w="9525">
            <a:noFill/>
            <a:miter lim="800000"/>
            <a:headEnd/>
            <a:tailEnd/>
          </a:ln>
        </p:spPr>
        <p:txBody>
          <a:bodyPr>
            <a:spAutoFit/>
          </a:bodyPr>
          <a:lstStyle/>
          <a:p>
            <a:pPr marL="457200" indent="-457200" algn="ctr" eaLnBrk="0" hangingPunct="0">
              <a:spcBef>
                <a:spcPct val="50000"/>
              </a:spcBef>
            </a:pPr>
            <a:r>
              <a:rPr lang="en-GB" sz="2000">
                <a:solidFill>
                  <a:srgbClr val="FFFF00"/>
                </a:solidFill>
              </a:rPr>
              <a:t>Carbon Fibre Reinforced Plastic (CFRP)</a:t>
            </a:r>
          </a:p>
        </p:txBody>
      </p:sp>
      <p:sp>
        <p:nvSpPr>
          <p:cNvPr id="3082" name="Text Box 10"/>
          <p:cNvSpPr txBox="1">
            <a:spLocks noChangeArrowheads="1"/>
          </p:cNvSpPr>
          <p:nvPr/>
        </p:nvSpPr>
        <p:spPr bwMode="auto">
          <a:xfrm rot="-1199472">
            <a:off x="457200" y="5029200"/>
            <a:ext cx="3348038" cy="701675"/>
          </a:xfrm>
          <a:prstGeom prst="rect">
            <a:avLst/>
          </a:prstGeom>
          <a:noFill/>
          <a:ln w="9525">
            <a:noFill/>
            <a:miter lim="800000"/>
            <a:headEnd/>
            <a:tailEnd/>
          </a:ln>
        </p:spPr>
        <p:txBody>
          <a:bodyPr>
            <a:spAutoFit/>
          </a:bodyPr>
          <a:lstStyle/>
          <a:p>
            <a:pPr marL="457200" indent="-457200" algn="ctr" eaLnBrk="0" hangingPunct="0">
              <a:spcBef>
                <a:spcPct val="50000"/>
              </a:spcBef>
            </a:pPr>
            <a:r>
              <a:rPr lang="en-GB" sz="2000">
                <a:solidFill>
                  <a:srgbClr val="FFFF00"/>
                </a:solidFill>
              </a:rPr>
              <a:t>Glass re-infored aluminium laminate (Glare)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7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07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07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080">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081">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08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P spid="3076" grpId="0" build="p" autoUpdateAnimBg="0"/>
      <p:bldP spid="3077" grpId="0" build="p" autoUpdateAnimBg="0"/>
      <p:bldP spid="3078" grpId="0" build="p" autoUpdateAnimBg="0"/>
      <p:bldP spid="3079" grpId="0" build="p" autoUpdateAnimBg="0"/>
      <p:bldP spid="3080" grpId="0" build="p" autoUpdateAnimBg="0"/>
      <p:bldP spid="3081" grpId="0" build="p" autoUpdateAnimBg="0"/>
      <p:bldP spid="3082"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GB" smtClean="0">
                <a:latin typeface="Arial" charset="0"/>
                <a:cs typeface="Arial" charset="0"/>
              </a:rPr>
              <a:t>Material Design Factors</a:t>
            </a:r>
          </a:p>
        </p:txBody>
      </p:sp>
      <p:sp>
        <p:nvSpPr>
          <p:cNvPr id="11267" name="Rectangle 3"/>
          <p:cNvSpPr>
            <a:spLocks noGrp="1" noChangeArrowheads="1"/>
          </p:cNvSpPr>
          <p:nvPr>
            <p:ph type="body" idx="1"/>
          </p:nvPr>
        </p:nvSpPr>
        <p:spPr>
          <a:xfrm>
            <a:off x="533400" y="1371600"/>
            <a:ext cx="8077200" cy="4800600"/>
          </a:xfrm>
        </p:spPr>
        <p:txBody>
          <a:bodyPr/>
          <a:lstStyle/>
          <a:p>
            <a:pPr marL="0" indent="0" algn="just" eaLnBrk="1" hangingPunct="1">
              <a:lnSpc>
                <a:spcPct val="90000"/>
              </a:lnSpc>
              <a:tabLst>
                <a:tab pos="0" algn="l"/>
              </a:tabLst>
            </a:pPr>
            <a:r>
              <a:rPr lang="en-GB" smtClean="0">
                <a:latin typeface="Arial" charset="0"/>
                <a:cs typeface="Arial" charset="0"/>
              </a:rPr>
              <a:t>Due to the many different factors to consider, it is difficult to say how different materials can be compared.</a:t>
            </a:r>
          </a:p>
          <a:p>
            <a:pPr marL="0" indent="0" algn="just" eaLnBrk="1" hangingPunct="1">
              <a:lnSpc>
                <a:spcPct val="90000"/>
              </a:lnSpc>
              <a:tabLst>
                <a:tab pos="0" algn="l"/>
              </a:tabLst>
            </a:pPr>
            <a:endParaRPr lang="en-GB" sz="1200" smtClean="0">
              <a:latin typeface="Arial" charset="0"/>
              <a:cs typeface="Arial" charset="0"/>
            </a:endParaRPr>
          </a:p>
          <a:p>
            <a:pPr marL="766763" lvl="1" algn="just" eaLnBrk="1" hangingPunct="1">
              <a:lnSpc>
                <a:spcPct val="90000"/>
              </a:lnSpc>
              <a:tabLst>
                <a:tab pos="0" algn="l"/>
              </a:tabLst>
            </a:pPr>
            <a:r>
              <a:rPr lang="en-GB" smtClean="0">
                <a:latin typeface="Arial" charset="0"/>
                <a:cs typeface="Arial" charset="0"/>
              </a:rPr>
              <a:t>Some will be better at resisting </a:t>
            </a:r>
            <a:r>
              <a:rPr lang="en-GB" b="1" smtClean="0">
                <a:solidFill>
                  <a:srgbClr val="FFFF00"/>
                </a:solidFill>
                <a:latin typeface="Arial" charset="0"/>
                <a:cs typeface="Arial" charset="0"/>
              </a:rPr>
              <a:t>tension</a:t>
            </a:r>
            <a:r>
              <a:rPr lang="en-GB" b="1" smtClean="0">
                <a:latin typeface="Arial" charset="0"/>
                <a:cs typeface="Arial" charset="0"/>
              </a:rPr>
              <a:t> </a:t>
            </a:r>
            <a:r>
              <a:rPr lang="en-GB" smtClean="0">
                <a:latin typeface="Arial" charset="0"/>
                <a:cs typeface="Arial" charset="0"/>
              </a:rPr>
              <a:t>(stretching) better than others</a:t>
            </a:r>
          </a:p>
          <a:p>
            <a:pPr marL="766763" lvl="1" algn="just" eaLnBrk="1" hangingPunct="1">
              <a:lnSpc>
                <a:spcPct val="90000"/>
              </a:lnSpc>
              <a:tabLst>
                <a:tab pos="0" algn="l"/>
              </a:tabLst>
            </a:pPr>
            <a:endParaRPr lang="en-GB" sz="1200" smtClean="0">
              <a:latin typeface="Arial" charset="0"/>
              <a:cs typeface="Arial" charset="0"/>
            </a:endParaRPr>
          </a:p>
          <a:p>
            <a:pPr marL="766763" lvl="1" algn="just" eaLnBrk="1" hangingPunct="1">
              <a:lnSpc>
                <a:spcPct val="90000"/>
              </a:lnSpc>
              <a:tabLst>
                <a:tab pos="0" algn="l"/>
              </a:tabLst>
            </a:pPr>
            <a:r>
              <a:rPr lang="en-GB" smtClean="0">
                <a:latin typeface="Arial" charset="0"/>
                <a:cs typeface="Arial" charset="0"/>
              </a:rPr>
              <a:t>Some will be better at resisting </a:t>
            </a:r>
            <a:r>
              <a:rPr lang="en-GB" b="1" smtClean="0">
                <a:solidFill>
                  <a:srgbClr val="FFFF00"/>
                </a:solidFill>
                <a:latin typeface="Arial" charset="0"/>
                <a:cs typeface="Arial" charset="0"/>
              </a:rPr>
              <a:t>compression</a:t>
            </a:r>
            <a:r>
              <a:rPr lang="en-GB" smtClean="0">
                <a:latin typeface="Arial" charset="0"/>
                <a:cs typeface="Arial" charset="0"/>
              </a:rPr>
              <a:t> (squashing)</a:t>
            </a:r>
          </a:p>
          <a:p>
            <a:pPr marL="766763" lvl="1" algn="just" eaLnBrk="1" hangingPunct="1">
              <a:lnSpc>
                <a:spcPct val="90000"/>
              </a:lnSpc>
              <a:tabLst>
                <a:tab pos="0" algn="l"/>
              </a:tabLst>
            </a:pPr>
            <a:endParaRPr lang="en-GB" sz="1200" smtClean="0">
              <a:latin typeface="Arial" charset="0"/>
              <a:cs typeface="Arial" charset="0"/>
            </a:endParaRPr>
          </a:p>
          <a:p>
            <a:pPr marL="766763" lvl="1" algn="just" eaLnBrk="1" hangingPunct="1">
              <a:lnSpc>
                <a:spcPct val="90000"/>
              </a:lnSpc>
              <a:tabLst>
                <a:tab pos="0" algn="l"/>
              </a:tabLst>
            </a:pPr>
            <a:r>
              <a:rPr lang="en-GB" smtClean="0">
                <a:latin typeface="Arial" charset="0"/>
                <a:cs typeface="Arial" charset="0"/>
              </a:rPr>
              <a:t>Other materials will be better at coping with extremes of </a:t>
            </a:r>
            <a:r>
              <a:rPr lang="en-GB" b="1" smtClean="0">
                <a:solidFill>
                  <a:srgbClr val="FFFF00"/>
                </a:solidFill>
                <a:latin typeface="Arial" charset="0"/>
                <a:cs typeface="Arial" charset="0"/>
              </a:rPr>
              <a:t>temperature</a:t>
            </a:r>
          </a:p>
          <a:p>
            <a:pPr marL="766763" lvl="1" algn="just" eaLnBrk="1" hangingPunct="1">
              <a:lnSpc>
                <a:spcPct val="90000"/>
              </a:lnSpc>
              <a:tabLst>
                <a:tab pos="0" algn="l"/>
              </a:tabLst>
            </a:pPr>
            <a:endParaRPr lang="en-GB" sz="1400" b="1" smtClean="0">
              <a:latin typeface="Arial" charset="0"/>
              <a:cs typeface="Arial" charset="0"/>
            </a:endParaRPr>
          </a:p>
          <a:p>
            <a:pPr marL="766763" lvl="1" algn="just" eaLnBrk="1" hangingPunct="1">
              <a:lnSpc>
                <a:spcPct val="90000"/>
              </a:lnSpc>
              <a:tabLst>
                <a:tab pos="0" algn="l"/>
              </a:tabLst>
            </a:pPr>
            <a:r>
              <a:rPr lang="en-GB" smtClean="0">
                <a:latin typeface="Arial" charset="0"/>
                <a:cs typeface="Arial" charset="0"/>
              </a:rPr>
              <a:t>And so on……..</a:t>
            </a:r>
          </a:p>
          <a:p>
            <a:pPr marL="766763" lvl="1" algn="just" eaLnBrk="1" hangingPunct="1">
              <a:lnSpc>
                <a:spcPct val="90000"/>
              </a:lnSpc>
              <a:tabLst>
                <a:tab pos="0" algn="l"/>
              </a:tabLst>
            </a:pPr>
            <a:endParaRPr lang="en-GB" sz="1200" smtClean="0">
              <a:latin typeface="Arial" charset="0"/>
              <a:cs typeface="Arial" charset="0"/>
            </a:endParaRPr>
          </a:p>
          <a:p>
            <a:pPr marL="0" indent="0" algn="just" eaLnBrk="1" hangingPunct="1">
              <a:lnSpc>
                <a:spcPct val="90000"/>
              </a:lnSpc>
              <a:tabLst>
                <a:tab pos="0" algn="l"/>
              </a:tabLst>
            </a:pPr>
            <a:r>
              <a:rPr lang="en-GB" smtClean="0">
                <a:latin typeface="Arial" charset="0"/>
                <a:cs typeface="Arial" charset="0"/>
              </a:rPr>
              <a:t>Even different types of aluminium alloys are preferred for different types of loads.</a:t>
            </a:r>
          </a:p>
          <a:p>
            <a:pPr marL="0" indent="0" algn="just" eaLnBrk="1" hangingPunct="1">
              <a:lnSpc>
                <a:spcPct val="90000"/>
              </a:lnSpc>
              <a:tabLst>
                <a:tab pos="0" algn="l"/>
              </a:tabLst>
            </a:pPr>
            <a:endParaRPr lang="en-GB"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6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smtClean="0">
                <a:latin typeface="Arial" charset="0"/>
                <a:cs typeface="Arial" charset="0"/>
              </a:rPr>
              <a:t>Material Properties</a:t>
            </a:r>
          </a:p>
        </p:txBody>
      </p:sp>
      <p:sp>
        <p:nvSpPr>
          <p:cNvPr id="13315" name="Rectangle 3"/>
          <p:cNvSpPr>
            <a:spLocks noGrp="1" noChangeArrowheads="1"/>
          </p:cNvSpPr>
          <p:nvPr>
            <p:ph type="body" idx="1"/>
          </p:nvPr>
        </p:nvSpPr>
        <p:spPr>
          <a:xfrm>
            <a:off x="533400" y="1295400"/>
            <a:ext cx="8077200" cy="5257800"/>
          </a:xfrm>
        </p:spPr>
        <p:txBody>
          <a:bodyPr/>
          <a:lstStyle/>
          <a:p>
            <a:pPr marL="0" indent="0" algn="just" eaLnBrk="1" hangingPunct="1">
              <a:lnSpc>
                <a:spcPct val="90000"/>
              </a:lnSpc>
            </a:pPr>
            <a:r>
              <a:rPr lang="en-GB" smtClean="0">
                <a:latin typeface="Arial" charset="0"/>
                <a:cs typeface="Arial" charset="0"/>
              </a:rPr>
              <a:t>It is important that the materials used in Airframes be consistent and predictable in their properties – so we know what behaviour to expect from them!</a:t>
            </a:r>
          </a:p>
          <a:p>
            <a:pPr marL="0" indent="0" algn="just" eaLnBrk="1" hangingPunct="1">
              <a:lnSpc>
                <a:spcPct val="90000"/>
              </a:lnSpc>
            </a:pPr>
            <a:endParaRPr lang="en-GB" sz="1200" smtClean="0">
              <a:latin typeface="Arial" charset="0"/>
              <a:cs typeface="Arial" charset="0"/>
            </a:endParaRPr>
          </a:p>
          <a:p>
            <a:pPr marL="0" indent="0" algn="just" eaLnBrk="1" hangingPunct="1">
              <a:lnSpc>
                <a:spcPct val="90000"/>
              </a:lnSpc>
            </a:pPr>
            <a:r>
              <a:rPr lang="en-GB" smtClean="0">
                <a:latin typeface="Arial" charset="0"/>
                <a:cs typeface="Arial" charset="0"/>
              </a:rPr>
              <a:t>The material to be used should be </a:t>
            </a:r>
            <a:r>
              <a:rPr lang="en-GB" b="1" i="1" smtClean="0">
                <a:solidFill>
                  <a:srgbClr val="FFFF00"/>
                </a:solidFill>
                <a:latin typeface="Arial" charset="0"/>
                <a:cs typeface="Arial" charset="0"/>
              </a:rPr>
              <a:t>homogeneous</a:t>
            </a:r>
            <a:r>
              <a:rPr lang="en-GB" i="1" smtClean="0">
                <a:latin typeface="Arial" charset="0"/>
                <a:cs typeface="Arial" charset="0"/>
              </a:rPr>
              <a:t> </a:t>
            </a:r>
            <a:r>
              <a:rPr lang="en-GB" smtClean="0">
                <a:latin typeface="Arial" charset="0"/>
                <a:cs typeface="Arial" charset="0"/>
              </a:rPr>
              <a:t>(i.e It has the same properties throughout).</a:t>
            </a:r>
          </a:p>
          <a:p>
            <a:pPr marL="766763" lvl="1" algn="just" eaLnBrk="1" hangingPunct="1">
              <a:lnSpc>
                <a:spcPct val="90000"/>
              </a:lnSpc>
            </a:pPr>
            <a:endParaRPr lang="en-GB" sz="1000" smtClean="0">
              <a:latin typeface="Arial" charset="0"/>
              <a:cs typeface="Arial" charset="0"/>
            </a:endParaRPr>
          </a:p>
          <a:p>
            <a:pPr marL="766763" lvl="1" algn="just" eaLnBrk="1" hangingPunct="1">
              <a:lnSpc>
                <a:spcPct val="90000"/>
              </a:lnSpc>
            </a:pPr>
            <a:r>
              <a:rPr lang="en-GB" smtClean="0">
                <a:latin typeface="Arial" charset="0"/>
                <a:cs typeface="Arial" charset="0"/>
              </a:rPr>
              <a:t>However, the way in which a particular material is processed may upset this</a:t>
            </a:r>
          </a:p>
          <a:p>
            <a:pPr marL="766763" lvl="1" algn="just" eaLnBrk="1" hangingPunct="1">
              <a:lnSpc>
                <a:spcPct val="90000"/>
              </a:lnSpc>
            </a:pPr>
            <a:endParaRPr lang="en-GB" sz="1000" smtClean="0">
              <a:latin typeface="Arial" charset="0"/>
              <a:cs typeface="Arial" charset="0"/>
            </a:endParaRPr>
          </a:p>
          <a:p>
            <a:pPr marL="766763" lvl="1" algn="just" eaLnBrk="1" hangingPunct="1">
              <a:lnSpc>
                <a:spcPct val="90000"/>
              </a:lnSpc>
            </a:pPr>
            <a:r>
              <a:rPr lang="en-GB" smtClean="0">
                <a:latin typeface="Arial" charset="0"/>
                <a:cs typeface="Arial" charset="0"/>
              </a:rPr>
              <a:t>If it does, it must do so in a predictable way and leave the material in a useful state</a:t>
            </a:r>
          </a:p>
          <a:p>
            <a:pPr marL="766763" lvl="1" algn="just" eaLnBrk="1" hangingPunct="1">
              <a:lnSpc>
                <a:spcPct val="90000"/>
              </a:lnSpc>
            </a:pPr>
            <a:endParaRPr lang="en-GB" sz="1000" smtClean="0">
              <a:latin typeface="Arial" charset="0"/>
              <a:cs typeface="Arial" charset="0"/>
            </a:endParaRPr>
          </a:p>
          <a:p>
            <a:pPr marL="0" indent="0" algn="just" eaLnBrk="1" hangingPunct="1">
              <a:lnSpc>
                <a:spcPct val="90000"/>
              </a:lnSpc>
            </a:pPr>
            <a:r>
              <a:rPr lang="en-GB" smtClean="0">
                <a:latin typeface="Arial" charset="0"/>
                <a:cs typeface="Arial" charset="0"/>
              </a:rPr>
              <a:t>The material should be readily available and at reasonable cost with the ability to be worked using current processes.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smtClean="0">
                <a:latin typeface="Arial" charset="0"/>
                <a:cs typeface="Arial" charset="0"/>
              </a:rPr>
              <a:t>Material Properties</a:t>
            </a:r>
          </a:p>
        </p:txBody>
      </p:sp>
      <p:sp>
        <p:nvSpPr>
          <p:cNvPr id="39940" name="Rectangle 4"/>
          <p:cNvSpPr>
            <a:spLocks noChangeArrowheads="1"/>
          </p:cNvSpPr>
          <p:nvPr/>
        </p:nvSpPr>
        <p:spPr bwMode="auto">
          <a:xfrm>
            <a:off x="519113" y="1268413"/>
            <a:ext cx="8229600" cy="5486400"/>
          </a:xfrm>
          <a:prstGeom prst="rect">
            <a:avLst/>
          </a:prstGeom>
          <a:noFill/>
          <a:ln w="9525">
            <a:noFill/>
            <a:miter lim="800000"/>
            <a:headEnd/>
            <a:tailEnd/>
          </a:ln>
        </p:spPr>
        <p:txBody>
          <a:bodyPr/>
          <a:lstStyle/>
          <a:p>
            <a:pPr algn="just">
              <a:lnSpc>
                <a:spcPct val="90000"/>
              </a:lnSpc>
              <a:spcBef>
                <a:spcPct val="20000"/>
              </a:spcBef>
            </a:pPr>
            <a:r>
              <a:rPr lang="en-GB"/>
              <a:t>They should be able to withstand corrosion or other deterioration due to environmental effects</a:t>
            </a:r>
          </a:p>
          <a:p>
            <a:pPr marL="766763" lvl="1" indent="-285750" algn="just">
              <a:lnSpc>
                <a:spcPct val="90000"/>
              </a:lnSpc>
              <a:spcBef>
                <a:spcPct val="20000"/>
              </a:spcBef>
              <a:buFontTx/>
              <a:buChar char="–"/>
            </a:pPr>
            <a:endParaRPr lang="en-GB" sz="1000"/>
          </a:p>
          <a:p>
            <a:pPr marL="766763" lvl="1" indent="-285750" algn="just">
              <a:lnSpc>
                <a:spcPct val="90000"/>
              </a:lnSpc>
              <a:spcBef>
                <a:spcPct val="20000"/>
              </a:spcBef>
              <a:buFontTx/>
              <a:buChar char="–"/>
            </a:pPr>
            <a:r>
              <a:rPr lang="en-GB" sz="2000"/>
              <a:t>Weather, sea water or man made chemicals that it may come in contact with</a:t>
            </a:r>
          </a:p>
          <a:p>
            <a:pPr marL="1185863" lvl="2" indent="-228600" algn="just">
              <a:lnSpc>
                <a:spcPct val="90000"/>
              </a:lnSpc>
              <a:spcBef>
                <a:spcPct val="20000"/>
              </a:spcBef>
              <a:buFontTx/>
              <a:buChar char="•"/>
            </a:pPr>
            <a:endParaRPr lang="en-GB" sz="1000"/>
          </a:p>
          <a:p>
            <a:pPr marL="766763" lvl="1" indent="-285750" algn="just">
              <a:lnSpc>
                <a:spcPct val="90000"/>
              </a:lnSpc>
              <a:spcBef>
                <a:spcPct val="20000"/>
              </a:spcBef>
              <a:buFontTx/>
              <a:buChar char="–"/>
            </a:pPr>
            <a:r>
              <a:rPr lang="en-GB" sz="2000"/>
              <a:t>Subjecting some materials to high loads and corrosive fluids can lead to </a:t>
            </a:r>
            <a:r>
              <a:rPr lang="en-GB" sz="2000" i="1">
                <a:solidFill>
                  <a:srgbClr val="FFFF00"/>
                </a:solidFill>
              </a:rPr>
              <a:t>Stress Corrosion Cracking</a:t>
            </a:r>
          </a:p>
          <a:p>
            <a:pPr marL="1185863" lvl="2" indent="-228600" algn="just">
              <a:lnSpc>
                <a:spcPct val="90000"/>
              </a:lnSpc>
              <a:spcBef>
                <a:spcPct val="20000"/>
              </a:spcBef>
              <a:buFontTx/>
              <a:buChar char="•"/>
            </a:pPr>
            <a:endParaRPr lang="en-GB" sz="1000" i="1"/>
          </a:p>
          <a:p>
            <a:pPr algn="just">
              <a:lnSpc>
                <a:spcPct val="90000"/>
              </a:lnSpc>
              <a:spcBef>
                <a:spcPct val="20000"/>
              </a:spcBef>
            </a:pPr>
            <a:r>
              <a:rPr lang="en-GB"/>
              <a:t>The material should be incapable of supporting a fire</a:t>
            </a:r>
          </a:p>
          <a:p>
            <a:pPr marL="1185863" lvl="2" indent="-228600" algn="just">
              <a:lnSpc>
                <a:spcPct val="90000"/>
              </a:lnSpc>
              <a:spcBef>
                <a:spcPct val="20000"/>
              </a:spcBef>
              <a:buFontTx/>
              <a:buChar char="•"/>
            </a:pPr>
            <a:endParaRPr lang="en-GB" sz="1000"/>
          </a:p>
          <a:p>
            <a:pPr marL="766763" lvl="1" indent="-285750" algn="just">
              <a:lnSpc>
                <a:spcPct val="90000"/>
              </a:lnSpc>
              <a:spcBef>
                <a:spcPct val="20000"/>
              </a:spcBef>
              <a:buFontTx/>
              <a:buChar char="–"/>
            </a:pPr>
            <a:r>
              <a:rPr lang="en-GB" sz="2000"/>
              <a:t>Magnesium alloys can burn fiercely when exposed to high temperatures</a:t>
            </a:r>
          </a:p>
          <a:p>
            <a:pPr marL="766763" lvl="1" indent="-285750" algn="just">
              <a:lnSpc>
                <a:spcPct val="90000"/>
              </a:lnSpc>
              <a:spcBef>
                <a:spcPct val="20000"/>
              </a:spcBef>
              <a:buFontTx/>
              <a:buChar char="–"/>
            </a:pPr>
            <a:endParaRPr lang="en-GB" sz="1000"/>
          </a:p>
          <a:p>
            <a:pPr algn="just">
              <a:lnSpc>
                <a:spcPct val="90000"/>
              </a:lnSpc>
              <a:spcBef>
                <a:spcPct val="20000"/>
              </a:spcBef>
            </a:pPr>
            <a:r>
              <a:rPr lang="en-GB"/>
              <a:t>However, they should NOT suffer badly from fatigue (damage caused by stress).</a:t>
            </a:r>
          </a:p>
          <a:p>
            <a:pPr marL="1185863" lvl="2" indent="-228600" algn="just">
              <a:lnSpc>
                <a:spcPct val="90000"/>
              </a:lnSpc>
              <a:spcBef>
                <a:spcPct val="20000"/>
              </a:spcBef>
              <a:buFontTx/>
              <a:buChar char="•"/>
            </a:pPr>
            <a:endParaRPr lang="en-GB" sz="1000"/>
          </a:p>
          <a:p>
            <a:pPr marL="766763" lvl="1" indent="-285750" algn="just">
              <a:lnSpc>
                <a:spcPct val="90000"/>
              </a:lnSpc>
              <a:spcBef>
                <a:spcPct val="20000"/>
              </a:spcBef>
              <a:buFontTx/>
              <a:buChar char="–"/>
            </a:pPr>
            <a:r>
              <a:rPr lang="en-GB" sz="2000"/>
              <a:t>Or if to be used, can only be used in parts that are not subject to fatigue conditions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99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4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4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4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940">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940">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94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build="p"/>
    </p:bldLst>
  </p:timing>
</p:sld>
</file>

<file path=ppt/theme/theme1.xml><?xml version="1.0" encoding="utf-8"?>
<a:theme xmlns:a="http://schemas.openxmlformats.org/drawingml/2006/main" name="2_Default Design">
  <a:themeElements>
    <a:clrScheme name="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9FF66"/>
      </a:hlink>
      <a:folHlink>
        <a:srgbClr val="99CC00"/>
      </a:folHlink>
    </a:clrScheme>
    <a:fontScheme name="1_Default Design">
      <a:majorFont>
        <a:latin typeface="Univers 55"/>
        <a:ea typeface=""/>
        <a:cs typeface="Arial"/>
      </a:majorFont>
      <a:minorFont>
        <a:latin typeface="Univers 55"/>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9FF66"/>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BE1C30D4776344DA6BC9C611B785B41" ma:contentTypeVersion="17" ma:contentTypeDescription="Create a new document." ma:contentTypeScope="" ma:versionID="2003bebeec482bc05a8bcdd484f964d0">
  <xsd:schema xmlns:xsd="http://www.w3.org/2001/XMLSchema" xmlns:xs="http://www.w3.org/2001/XMLSchema" xmlns:p="http://schemas.microsoft.com/office/2006/metadata/properties" xmlns:ns2="33d018c4-3b15-4e40-a67d-61bb6fda5378" xmlns:ns3="http://schemas.microsoft.com/sharepoint/v3/fields" xmlns:ns4="3ccbaba7-fbc8-4626-8fd2-a5c4a0566b20" xmlns:ns5="http://schemas.microsoft.com/sharepoint/v4" targetNamespace="http://schemas.microsoft.com/office/2006/metadata/properties" ma:root="true" ma:fieldsID="a96c18bc1330829170a9a372cd1b3659" ns2:_="" ns3:_="" ns4:_="" ns5:_="">
    <xsd:import namespace="33d018c4-3b15-4e40-a67d-61bb6fda5378"/>
    <xsd:import namespace="http://schemas.microsoft.com/sharepoint/v3/fields"/>
    <xsd:import namespace="3ccbaba7-fbc8-4626-8fd2-a5c4a0566b20"/>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2:VersionNumber"/>
                <xsd:element ref="ns3:_Version" minOccurs="0"/>
                <xsd:element ref="ns2:MediaServiceAutoKeyPoints" minOccurs="0"/>
                <xsd:element ref="ns2:MediaServiceKeyPoints" minOccurs="0"/>
                <xsd:element ref="ns2:SubjectArea" minOccurs="0"/>
                <xsd:element ref="ns2:MediaServiceAutoTags" minOccurs="0"/>
                <xsd:element ref="ns2:MediaServiceOCR" minOccurs="0"/>
                <xsd:element ref="ns2:MediaServiceGenerationTime" minOccurs="0"/>
                <xsd:element ref="ns2:MediaServiceEventHashCode" minOccurs="0"/>
                <xsd:element ref="ns2:LatestUpdate" minOccurs="0"/>
                <xsd:element ref="ns2:MediaServiceDateTaken" minOccurs="0"/>
                <xsd:element ref="ns4:SharedWithUsers" minOccurs="0"/>
                <xsd:element ref="ns4:SharedWithDetails" minOccurs="0"/>
                <xsd:element ref="ns2:MediaLengthInSeconds" minOccurs="0"/>
                <xsd:element ref="ns5: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d018c4-3b15-4e40-a67d-61bb6fda53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VersionNumber" ma:index="10" ma:displayName="Version Number" ma:decimals="1" ma:default="1" ma:format="Dropdown" ma:internalName="VersionNumber" ma:percentage="FALSE">
      <xsd:simpleType>
        <xsd:restriction base="dms:Number"/>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SubjectArea" ma:index="14" nillable="true" ma:displayName="Subject Area" ma:format="Dropdown" ma:internalName="SubjectArea">
      <xsd:complexType>
        <xsd:complexContent>
          <xsd:extension base="dms:MultiChoice">
            <xsd:sequence>
              <xsd:element name="Value" maxOccurs="unbounded" minOccurs="0" nillable="true">
                <xsd:simpleType>
                  <xsd:restriction base="dms:Choice">
                    <xsd:enumeration value="Space"/>
                    <xsd:enumeration value="DofE"/>
                    <xsd:enumeration value="Leadership"/>
                    <xsd:enumeration value="Classification Training"/>
                    <xsd:enumeration value="Cyber"/>
                    <xsd:enumeration value="First Aid"/>
                    <xsd:enumeration value="Radio"/>
                    <xsd:enumeration value="Shooting"/>
                    <xsd:enumeration value="STEM"/>
                    <xsd:enumeration value="Music"/>
                    <xsd:enumeration value="Adv Trg"/>
                    <xsd:enumeration value="Road Marching"/>
                    <xsd:enumeration value="Drill"/>
                    <xsd:enumeration value="Sport"/>
                    <xsd:enumeration value="Fieldcraft"/>
                    <xsd:enumeration value="Apps"/>
                    <xsd:enumeration value="Staff Training"/>
                    <xsd:enumeration value="App: Space"/>
                    <xsd:enumeration value="App: IOS"/>
                    <xsd:enumeration value="App: All"/>
                    <xsd:enumeration value="ATF"/>
                    <xsd:enumeration value="Specific Support Guidance"/>
                    <xsd:enumeration value="Training Briefing Note"/>
                    <xsd:enumeration value="Health &amp; Safety"/>
                    <xsd:enumeration value="Fundraising/Citizenship Training"/>
                    <xsd:enumeration value="Academic Training"/>
                  </xsd:restriction>
                </xsd:simpleType>
              </xsd:element>
            </xsd:sequence>
          </xsd:extension>
        </xsd:complexContent>
      </xsd:complex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atestUpdate" ma:index="19" nillable="true" ma:displayName="Latest Update" ma:format="Dropdown" ma:internalName="LatestUpdate">
      <xsd:simpleType>
        <xsd:restriction base="dms:Text">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11" nillable="true" ma:displayName="Version" ma:internalName="_Vers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cbaba7-fbc8-4626-8fd2-a5c4a0566b20"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4"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documentManagement>
    <_Version xmlns="http://schemas.microsoft.com/sharepoint/v3/fields" xsi:nil="true"/>
    <VersionNumber xmlns="33d018c4-3b15-4e40-a67d-61bb6fda5378">1</VersionNumber>
    <SubjectArea xmlns="33d018c4-3b15-4e40-a67d-61bb6fda5378" xsi:nil="true"/>
    <LatestUpdate xmlns="33d018c4-3b15-4e40-a67d-61bb6fda5378" xsi:nil="true"/>
    <IconOverlay xmlns="http://schemas.microsoft.com/sharepoint/v4" xsi:nil="true"/>
    <SharedWithUsers xmlns="3ccbaba7-fbc8-4626-8fd2-a5c4a0566b20">
      <UserInfo>
        <DisplayName>Matthew Williamson (Cadet)</DisplayName>
        <AccountId>12224</AccountId>
        <AccountType/>
      </UserInfo>
    </SharedWithUsers>
  </documentManagement>
</p:properties>
</file>

<file path=customXml/itemProps1.xml><?xml version="1.0" encoding="utf-8"?>
<ds:datastoreItem xmlns:ds="http://schemas.openxmlformats.org/officeDocument/2006/customXml" ds:itemID="{ACF9A271-852B-41B2-849B-3DF464C0AC8C}">
  <ds:schemaRefs>
    <ds:schemaRef ds:uri="http://schemas.microsoft.com/sharepoint/v3/contenttype/forms"/>
  </ds:schemaRefs>
</ds:datastoreItem>
</file>

<file path=customXml/itemProps2.xml><?xml version="1.0" encoding="utf-8"?>
<ds:datastoreItem xmlns:ds="http://schemas.openxmlformats.org/officeDocument/2006/customXml" ds:itemID="{68C259E4-AA28-420F-9D95-BA496B999F57}"/>
</file>

<file path=customXml/itemProps3.xml><?xml version="1.0" encoding="utf-8"?>
<ds:datastoreItem xmlns:ds="http://schemas.openxmlformats.org/officeDocument/2006/customXml" ds:itemID="{72474E1C-E5C7-4DAA-BCEF-80202480C05A}">
  <ds:schemaRefs>
    <ds:schemaRef ds:uri="http://schemas.microsoft.com/office/2006/metadata/longProperties"/>
  </ds:schemaRefs>
</ds:datastoreItem>
</file>

<file path=customXml/itemProps4.xml><?xml version="1.0" encoding="utf-8"?>
<ds:datastoreItem xmlns:ds="http://schemas.openxmlformats.org/officeDocument/2006/customXml" ds:itemID="{4710CBD1-1B4F-403A-BE69-10A4BD2C2A01}">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TDSU</Template>
  <TotalTime>1412</TotalTime>
  <Words>2487</Words>
  <Application>Microsoft Office PowerPoint</Application>
  <PresentationFormat>On-screen Show (4:3)</PresentationFormat>
  <Paragraphs>348</Paragraphs>
  <Slides>35</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Univers 55</vt:lpstr>
      <vt:lpstr>2_Default Design</vt:lpstr>
      <vt:lpstr>Uncontrolled copy not subject to amendment</vt:lpstr>
      <vt:lpstr>Slide 2</vt:lpstr>
      <vt:lpstr>Slide 3</vt:lpstr>
      <vt:lpstr>Learning Objectives</vt:lpstr>
      <vt:lpstr>Chapter 1 Revision</vt:lpstr>
      <vt:lpstr>Materials</vt:lpstr>
      <vt:lpstr>Material Design Factors</vt:lpstr>
      <vt:lpstr>Material Properties</vt:lpstr>
      <vt:lpstr>Material Properties</vt:lpstr>
      <vt:lpstr>Strength to Weight Ratio</vt:lpstr>
      <vt:lpstr>Aluminium and Magnesium Alloys</vt:lpstr>
      <vt:lpstr>Aluminium and Magnesium Alloys</vt:lpstr>
      <vt:lpstr>Al &amp; Mg Alloy Advantages</vt:lpstr>
      <vt:lpstr>Al &amp; Mg Alloy Disadvantages</vt:lpstr>
      <vt:lpstr>Steel and Steel Alloys</vt:lpstr>
      <vt:lpstr>Steel and Steel Alloys</vt:lpstr>
      <vt:lpstr>Steel and It’s Alloys - Advantages</vt:lpstr>
      <vt:lpstr>Steel and It’s Alloys - Disadvantages</vt:lpstr>
      <vt:lpstr>Titanium and It’s Alloys</vt:lpstr>
      <vt:lpstr>Titanium and It’s Alloys</vt:lpstr>
      <vt:lpstr>Titanium and It’s Alloys</vt:lpstr>
      <vt:lpstr>Titanium and It’s Alloys Advantages</vt:lpstr>
      <vt:lpstr>Titanium and It’s Alloys Disadvantages</vt:lpstr>
      <vt:lpstr>Plastics &amp; Composites</vt:lpstr>
      <vt:lpstr>Plastics &amp; Composites</vt:lpstr>
      <vt:lpstr>Composite Construction</vt:lpstr>
      <vt:lpstr>Examples of Composite Applications</vt:lpstr>
      <vt:lpstr>Design Considerations</vt:lpstr>
      <vt:lpstr>Composite Damage</vt:lpstr>
      <vt:lpstr>Composite Repair</vt:lpstr>
      <vt:lpstr>Glass Reinforced Aluminium Laminate </vt:lpstr>
      <vt:lpstr>Composite Advantages</vt:lpstr>
      <vt:lpstr>Composite Disadvantages</vt:lpstr>
      <vt:lpstr>Conclusions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Materials</dc:title>
  <dc:creator>CTO</dc:creator>
  <cp:lastModifiedBy>Paul Atkinson</cp:lastModifiedBy>
  <cp:revision>227</cp:revision>
  <dcterms:created xsi:type="dcterms:W3CDTF">2008-10-04T08:46:56Z</dcterms:created>
  <dcterms:modified xsi:type="dcterms:W3CDTF">2014-11-06T13:41:32Z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0x0101009BE1C30D4776344DA6BC9C611B785B41</vt:lpwstr>
  </property>
</Properties>
</file>